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22" r:id="rId2"/>
    <p:sldId id="426" r:id="rId3"/>
    <p:sldId id="428" r:id="rId4"/>
    <p:sldId id="429" r:id="rId5"/>
    <p:sldId id="430" r:id="rId6"/>
    <p:sldId id="432" r:id="rId7"/>
    <p:sldId id="433" r:id="rId8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oni100" initials="s" lastIdx="1" clrIdx="0">
    <p:extLst>
      <p:ext uri="{19B8F6BF-5375-455C-9EA6-DF929625EA0E}">
        <p15:presenceInfo xmlns:p15="http://schemas.microsoft.com/office/powerpoint/2012/main" userId="stoni100" providerId="None"/>
      </p:ext>
    </p:extLst>
  </p:cmAuthor>
  <p:cmAuthor id="2" name="Hinkeldey, Björn" initials="HB" lastIdx="0" clrIdx="1">
    <p:extLst>
      <p:ext uri="{19B8F6BF-5375-455C-9EA6-DF929625EA0E}">
        <p15:presenceInfo xmlns:p15="http://schemas.microsoft.com/office/powerpoint/2012/main" userId="Hinkeldey, Björ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60"/>
    <a:srgbClr val="2FE966"/>
    <a:srgbClr val="4C8FC1"/>
    <a:srgbClr val="3182BD"/>
    <a:srgbClr val="4692CC"/>
    <a:srgbClr val="969696"/>
    <a:srgbClr val="929393"/>
    <a:srgbClr val="00C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8" autoAdjust="0"/>
    <p:restoredTop sz="94660"/>
  </p:normalViewPr>
  <p:slideViewPr>
    <p:cSldViewPr>
      <p:cViewPr varScale="1">
        <p:scale>
          <a:sx n="119" d="100"/>
          <a:sy n="119" d="100"/>
        </p:scale>
        <p:origin x="96" y="2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334"/>
    </p:cViewPr>
  </p:sorterViewPr>
  <p:notesViewPr>
    <p:cSldViewPr>
      <p:cViewPr varScale="1">
        <p:scale>
          <a:sx n="82" d="100"/>
          <a:sy n="82" d="100"/>
        </p:scale>
        <p:origin x="-3180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2F1C4-C3C9-4E79-BCFC-06C6B11BE227}" type="datetime1">
              <a:rPr lang="de-DE" smtClean="0"/>
              <a:t>10.02.2026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672CE-354C-4742-A44A-162FA630B4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ABF86-0117-4269-9B0E-8FCEF3FE330C}" type="datetime1">
              <a:rPr lang="de-DE" smtClean="0"/>
              <a:t>10.02.2026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986E8-1D74-48D1-B646-8C36A218F2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215680" y="1916832"/>
            <a:ext cx="7770912" cy="1296144"/>
          </a:xfrm>
        </p:spPr>
        <p:txBody>
          <a:bodyPr>
            <a:noAutofit/>
          </a:bodyPr>
          <a:lstStyle>
            <a:lvl1pPr algn="l">
              <a:defRPr sz="4000" b="1" baseline="0">
                <a:solidFill>
                  <a:srgbClr val="4692CC"/>
                </a:solidFill>
                <a:latin typeface="Dosis" panose="02010503020202060003" pitchFamily="2" charset="0"/>
                <a:cs typeface="Arial" pitchFamily="34" charset="0"/>
              </a:defRPr>
            </a:lvl1pPr>
          </a:lstStyle>
          <a:p>
            <a:r>
              <a:rPr lang="de-DE" dirty="0"/>
              <a:t>&lt;Präsentationstitel</a:t>
            </a:r>
            <a:br>
              <a:rPr lang="de-DE" dirty="0"/>
            </a:br>
            <a:r>
              <a:rPr lang="de-DE" dirty="0"/>
              <a:t>Dosis </a:t>
            </a:r>
            <a:r>
              <a:rPr lang="de-DE" dirty="0" err="1"/>
              <a:t>SemiBold</a:t>
            </a:r>
            <a:r>
              <a:rPr lang="de-DE" dirty="0"/>
              <a:t>&gt;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215680" y="4785247"/>
            <a:ext cx="7770912" cy="299937"/>
          </a:xfrm>
        </p:spPr>
        <p:txBody>
          <a:bodyPr tIns="36000" bIns="36000">
            <a:noAutofit/>
          </a:bodyPr>
          <a:lstStyle>
            <a:lvl1pPr>
              <a:buNone/>
              <a:defRPr sz="1800" spc="8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 Regular" panose="02010503020202060003" pitchFamily="2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&lt;Veranstaltung&gt;</a:t>
            </a:r>
          </a:p>
        </p:txBody>
      </p:sp>
      <p:sp>
        <p:nvSpPr>
          <p:cNvPr id="4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215680" y="3717032"/>
            <a:ext cx="7770912" cy="576064"/>
          </a:xfrm>
        </p:spPr>
        <p:txBody>
          <a:bodyPr tIns="36000" bIns="36000">
            <a:noAutofit/>
          </a:bodyPr>
          <a:lstStyle>
            <a:lvl1pPr>
              <a:buNone/>
              <a:defRPr sz="2800" spc="8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 Regular" panose="02010503020202060003" pitchFamily="2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&lt;Referent&gt;</a:t>
            </a:r>
          </a:p>
        </p:txBody>
      </p:sp>
      <p:sp>
        <p:nvSpPr>
          <p:cNvPr id="5" name="Textplatzhalt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3219653" y="5157192"/>
            <a:ext cx="7770912" cy="299937"/>
          </a:xfrm>
        </p:spPr>
        <p:txBody>
          <a:bodyPr tIns="36000" bIns="36000">
            <a:noAutofit/>
          </a:bodyPr>
          <a:lstStyle>
            <a:lvl1pPr>
              <a:buNone/>
              <a:defRPr sz="1800" spc="8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 Regular" panose="02010503020202060003" pitchFamily="2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&lt;Ort, Datum&gt;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609600" y="1628801"/>
            <a:ext cx="9158808" cy="4497364"/>
          </a:xfrm>
        </p:spPr>
        <p:txBody>
          <a:bodyPr/>
          <a:lstStyle>
            <a:lvl4pPr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2"/>
          </p:nvPr>
        </p:nvSpPr>
        <p:spPr>
          <a:xfrm>
            <a:off x="9336360" y="6445730"/>
            <a:ext cx="1368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de-DE" sz="1100" b="0" kern="1200" spc="4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ea typeface="+mn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2504" y="6445731"/>
            <a:ext cx="963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spc="4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cs typeface="Arial" pitchFamily="34" charset="0"/>
              </a:defRPr>
            </a:lvl1pPr>
          </a:lstStyle>
          <a:p>
            <a:r>
              <a:rPr lang="de-DE" dirty="0"/>
              <a:t>Folie </a:t>
            </a:r>
            <a:fld id="{6F7126F5-411D-42A4-82C7-A219F6B08AC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Fußzeilenplatzhalter 8"/>
          <p:cNvSpPr>
            <a:spLocks noGrp="1"/>
          </p:cNvSpPr>
          <p:nvPr>
            <p:ph type="ftr" sz="quarter" idx="3"/>
          </p:nvPr>
        </p:nvSpPr>
        <p:spPr>
          <a:xfrm>
            <a:off x="2930334" y="6445730"/>
            <a:ext cx="6358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XPlan-Umring – RVR Geowebtalk 16.08.2023</a:t>
            </a:r>
            <a:endParaRPr lang="de-DE" dirty="0"/>
          </a:p>
        </p:txBody>
      </p:sp>
      <p:sp>
        <p:nvSpPr>
          <p:cNvPr id="15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9898633" y="1628801"/>
            <a:ext cx="1755775" cy="1584175"/>
          </a:xfrm>
        </p:spPr>
        <p:txBody>
          <a:bodyPr>
            <a:noAutofit/>
          </a:bodyPr>
          <a:lstStyle>
            <a:lvl1pPr>
              <a:defRPr sz="1000">
                <a:solidFill>
                  <a:srgbClr val="4C8FC1"/>
                </a:solidFill>
              </a:defRPr>
            </a:lvl1pPr>
            <a:lvl2pPr>
              <a:defRPr sz="1200">
                <a:solidFill>
                  <a:srgbClr val="4C8FC1"/>
                </a:solidFill>
              </a:defRPr>
            </a:lvl2pPr>
            <a:lvl3pPr>
              <a:defRPr sz="1200">
                <a:solidFill>
                  <a:srgbClr val="4C8FC1"/>
                </a:solidFill>
              </a:defRPr>
            </a:lvl3pPr>
            <a:lvl4pPr>
              <a:defRPr sz="1200">
                <a:solidFill>
                  <a:srgbClr val="4C8FC1"/>
                </a:solidFill>
              </a:defRPr>
            </a:lvl4pPr>
            <a:lvl5pPr>
              <a:defRPr sz="1200">
                <a:solidFill>
                  <a:srgbClr val="4C8FC1"/>
                </a:solidFill>
              </a:defRPr>
            </a:lvl5pPr>
          </a:lstStyle>
          <a:p>
            <a:pPr lvl="0"/>
            <a:r>
              <a:rPr lang="de-DE" dirty="0"/>
              <a:t>unten Kapitel auflisten</a:t>
            </a:r>
            <a:br>
              <a:rPr lang="de-DE" dirty="0"/>
            </a:br>
            <a:r>
              <a:rPr lang="de-DE" dirty="0"/>
              <a:t>aktuelles Kapitel blau einfärben und fett markieren</a:t>
            </a:r>
            <a:br>
              <a:rPr lang="de-DE" dirty="0"/>
            </a:br>
            <a:r>
              <a:rPr lang="de-DE" dirty="0"/>
              <a:t>oder Übersicht löschen</a:t>
            </a:r>
            <a:br>
              <a:rPr lang="de-DE" dirty="0"/>
            </a:br>
            <a:r>
              <a:rPr lang="de-DE" dirty="0"/>
              <a:t>Diese Box wird nicht angezeigt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898633" y="3366122"/>
            <a:ext cx="1683990" cy="2760044"/>
          </a:xfrm>
        </p:spPr>
        <p:txBody>
          <a:bodyPr anchor="b"/>
          <a:lstStyle>
            <a:lvl1pPr marL="0" indent="0" algn="r">
              <a:spcBef>
                <a:spcPts val="0"/>
              </a:spcBef>
              <a:buNone/>
              <a:defRPr sz="12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200"/>
            </a:lvl3pPr>
            <a:lvl4pPr marL="1371600" indent="0" algn="r">
              <a:buNone/>
              <a:defRPr sz="1200"/>
            </a:lvl4pPr>
          </a:lstStyle>
          <a:p>
            <a:pPr lvl="0"/>
            <a:r>
              <a:rPr lang="de-DE" dirty="0"/>
              <a:t>Einleitung</a:t>
            </a:r>
            <a:br>
              <a:rPr lang="de-DE" dirty="0"/>
            </a:br>
            <a:r>
              <a:rPr lang="de-DE" dirty="0"/>
              <a:t>Gliederung</a:t>
            </a:r>
            <a:br>
              <a:rPr lang="de-DE" dirty="0"/>
            </a:br>
            <a:r>
              <a:rPr lang="de-DE" dirty="0"/>
              <a:t>Hauptteil</a:t>
            </a:r>
            <a:br>
              <a:rPr lang="de-DE" dirty="0"/>
            </a:br>
            <a:r>
              <a:rPr lang="de-DE" dirty="0"/>
              <a:t>Zusammenführung</a:t>
            </a:r>
            <a:br>
              <a:rPr lang="de-DE" dirty="0"/>
            </a:br>
            <a:r>
              <a:rPr lang="de-DE" dirty="0"/>
              <a:t>Fazit</a:t>
            </a:r>
            <a:br>
              <a:rPr lang="de-DE" dirty="0"/>
            </a:br>
            <a:r>
              <a:rPr lang="de-DE" dirty="0"/>
              <a:t>Ausblick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zt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783633" y="3352062"/>
            <a:ext cx="8330085" cy="288032"/>
          </a:xfrm>
        </p:spPr>
        <p:txBody>
          <a:bodyPr>
            <a:noAutofit/>
          </a:bodyPr>
          <a:lstStyle>
            <a:lvl1pPr algn="l">
              <a:defRPr sz="2000" b="0" spc="20" baseline="0">
                <a:latin typeface="Dosis" panose="02010603020202060003" pitchFamily="2" charset="0"/>
                <a:cs typeface="Arial" pitchFamily="34" charset="0"/>
              </a:defRPr>
            </a:lvl1pPr>
          </a:lstStyle>
          <a:p>
            <a:r>
              <a:rPr lang="de-DE" dirty="0"/>
              <a:t>&lt;Vorname Nachname&gt;</a:t>
            </a:r>
          </a:p>
        </p:txBody>
      </p:sp>
      <p:sp>
        <p:nvSpPr>
          <p:cNvPr id="7" name="Textfeld 6"/>
          <p:cNvSpPr txBox="1"/>
          <p:nvPr userDrawn="1"/>
        </p:nvSpPr>
        <p:spPr>
          <a:xfrm>
            <a:off x="2705672" y="1310123"/>
            <a:ext cx="873697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300" b="0" i="0" spc="11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603020202060003" pitchFamily="2" charset="0"/>
                <a:cs typeface="Arial" pitchFamily="34" charset="0"/>
              </a:rPr>
              <a:t>Vielen Dank für Ihre Aufmerksamkeit!</a:t>
            </a:r>
          </a:p>
        </p:txBody>
      </p:sp>
      <p:sp>
        <p:nvSpPr>
          <p:cNvPr id="8" name="Titel 1"/>
          <p:cNvSpPr txBox="1">
            <a:spLocks/>
          </p:cNvSpPr>
          <p:nvPr userDrawn="1"/>
        </p:nvSpPr>
        <p:spPr>
          <a:xfrm>
            <a:off x="2638962" y="3001314"/>
            <a:ext cx="873101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200" b="0" i="0" u="none" strike="noStrike" kern="1200" cap="none" spc="2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Dosis" panose="02010603020202060003" pitchFamily="2" charset="0"/>
              <a:ea typeface="+mj-ea"/>
              <a:cs typeface="Arial" pitchFamily="34" charset="0"/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785161" y="3707740"/>
            <a:ext cx="8328557" cy="360363"/>
          </a:xfrm>
        </p:spPr>
        <p:txBody>
          <a:bodyPr>
            <a:noAutofit/>
          </a:bodyPr>
          <a:lstStyle>
            <a:lvl1pPr algn="l">
              <a:buNone/>
              <a:defRPr sz="1800" spc="20" baseline="0">
                <a:latin typeface="Dosis" panose="02010603020202060003" pitchFamily="2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&lt;Amt  /  Abteilung&gt;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3719737" y="4571841"/>
            <a:ext cx="7393981" cy="360363"/>
          </a:xfrm>
        </p:spPr>
        <p:txBody>
          <a:bodyPr>
            <a:noAutofit/>
          </a:bodyPr>
          <a:lstStyle>
            <a:lvl1pPr algn="l">
              <a:buNone/>
              <a:defRPr sz="1800" b="0">
                <a:latin typeface="Dosis" panose="02010603020202060003" pitchFamily="2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&lt;Mailadresse&gt;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2783632" y="4139788"/>
            <a:ext cx="134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0" kern="1200" spc="5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603020202060003" pitchFamily="2" charset="0"/>
                <a:ea typeface="+mn-ea"/>
                <a:cs typeface="Arial" pitchFamily="34" charset="0"/>
              </a:rPr>
              <a:t>Telefon</a:t>
            </a:r>
            <a:r>
              <a:rPr lang="de-DE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603020202060003" pitchFamily="2" charset="0"/>
                <a:cs typeface="Arial" pitchFamily="34" charset="0"/>
              </a:rPr>
              <a:t>:</a:t>
            </a:r>
          </a:p>
        </p:txBody>
      </p:sp>
      <p:sp>
        <p:nvSpPr>
          <p:cNvPr id="20" name="Textfeld 19"/>
          <p:cNvSpPr txBox="1"/>
          <p:nvPr userDrawn="1"/>
        </p:nvSpPr>
        <p:spPr>
          <a:xfrm>
            <a:off x="2784789" y="4571836"/>
            <a:ext cx="134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b="0" spc="5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603020202060003" pitchFamily="2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E-Mail:</a:t>
            </a:r>
          </a:p>
        </p:txBody>
      </p:sp>
      <p:sp>
        <p:nvSpPr>
          <p:cNvPr id="21" name="Textfeld 20"/>
          <p:cNvSpPr txBox="1"/>
          <p:nvPr userDrawn="1"/>
        </p:nvSpPr>
        <p:spPr>
          <a:xfrm>
            <a:off x="3719737" y="4139788"/>
            <a:ext cx="136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603020202060003" pitchFamily="2" charset="0"/>
                <a:cs typeface="Arial" pitchFamily="34" charset="0"/>
              </a:rPr>
              <a:t>0 21 62 / 39-</a:t>
            </a:r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896000" y="4140000"/>
            <a:ext cx="6217718" cy="369331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800" b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603020202060003" pitchFamily="2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&lt;Durchwahl&gt;</a:t>
            </a:r>
          </a:p>
        </p:txBody>
      </p:sp>
      <p:sp>
        <p:nvSpPr>
          <p:cNvPr id="3" name="Rechteck 2"/>
          <p:cNvSpPr/>
          <p:nvPr userDrawn="1"/>
        </p:nvSpPr>
        <p:spPr>
          <a:xfrm>
            <a:off x="2783632" y="2829232"/>
            <a:ext cx="22294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200" b="1" kern="1200" spc="20" baseline="0" noProof="0" dirty="0">
                <a:solidFill>
                  <a:srgbClr val="4C8FC1"/>
                </a:solidFill>
                <a:latin typeface="Dosis" panose="02010603020202060003" pitchFamily="2" charset="0"/>
                <a:ea typeface="+mj-ea"/>
                <a:cs typeface="Arial" pitchFamily="34" charset="0"/>
              </a:rPr>
              <a:t>Ansprechpartner</a:t>
            </a:r>
            <a:r>
              <a:rPr kumimoji="0" lang="de-DE" sz="1800" b="0" i="0" u="none" strike="noStrike" kern="1200" cap="none" spc="2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Dosis" panose="02010603020202060003" pitchFamily="2" charset="0"/>
                <a:ea typeface="+mj-ea"/>
                <a:cs typeface="Arial" pitchFamily="34" charset="0"/>
              </a:rPr>
              <a:t>:</a:t>
            </a:r>
          </a:p>
        </p:txBody>
      </p:sp>
      <p:sp>
        <p:nvSpPr>
          <p:cNvPr id="12" name="Fußzeilenplatzhalter 8"/>
          <p:cNvSpPr>
            <a:spLocks noGrp="1"/>
          </p:cNvSpPr>
          <p:nvPr>
            <p:ph type="ftr" sz="quarter" idx="3"/>
          </p:nvPr>
        </p:nvSpPr>
        <p:spPr>
          <a:xfrm>
            <a:off x="2783632" y="6381328"/>
            <a:ext cx="6358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XPlan-Umring – RVR Geowebtalk 16.08.2023</a:t>
            </a:r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ig ohne Spalten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10"/>
          </p:nvPr>
        </p:nvSpPr>
        <p:spPr>
          <a:xfrm>
            <a:off x="9336360" y="6445730"/>
            <a:ext cx="1368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de-DE" sz="1100" b="0" kern="1200" spc="4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ea typeface="+mn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2504" y="6445731"/>
            <a:ext cx="963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spc="4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cs typeface="Arial" pitchFamily="34" charset="0"/>
              </a:defRPr>
            </a:lvl1pPr>
          </a:lstStyle>
          <a:p>
            <a:r>
              <a:rPr lang="de-DE" dirty="0"/>
              <a:t>Folie </a:t>
            </a:r>
            <a:fld id="{6F7126F5-411D-42A4-82C7-A219F6B08AC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Fußzeilenplatzhalter 8"/>
          <p:cNvSpPr>
            <a:spLocks noGrp="1"/>
          </p:cNvSpPr>
          <p:nvPr>
            <p:ph type="ftr" sz="quarter" idx="3"/>
          </p:nvPr>
        </p:nvSpPr>
        <p:spPr>
          <a:xfrm>
            <a:off x="2930334" y="6445730"/>
            <a:ext cx="6358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XPlan-Umring – RVR Geowebtalk 16.08.2023</a:t>
            </a:r>
            <a:endParaRPr lang="de-DE" dirty="0"/>
          </a:p>
        </p:txBody>
      </p:sp>
      <p:sp>
        <p:nvSpPr>
          <p:cNvPr id="11" name="Inhaltsplatzhalter 3"/>
          <p:cNvSpPr>
            <a:spLocks noGrp="1"/>
          </p:cNvSpPr>
          <p:nvPr>
            <p:ph sz="half" idx="2"/>
          </p:nvPr>
        </p:nvSpPr>
        <p:spPr>
          <a:xfrm>
            <a:off x="609601" y="1628802"/>
            <a:ext cx="4478288" cy="44973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5" name="Inhaltsplatzhalter 5"/>
          <p:cNvSpPr>
            <a:spLocks noGrp="1"/>
          </p:cNvSpPr>
          <p:nvPr>
            <p:ph sz="quarter" idx="12"/>
          </p:nvPr>
        </p:nvSpPr>
        <p:spPr>
          <a:xfrm>
            <a:off x="5303911" y="1628802"/>
            <a:ext cx="4478400" cy="44973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7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9898633" y="1628801"/>
            <a:ext cx="1755775" cy="1584175"/>
          </a:xfrm>
        </p:spPr>
        <p:txBody>
          <a:bodyPr>
            <a:noAutofit/>
          </a:bodyPr>
          <a:lstStyle>
            <a:lvl1pPr>
              <a:defRPr sz="1000">
                <a:solidFill>
                  <a:srgbClr val="4C8FC1"/>
                </a:solidFill>
              </a:defRPr>
            </a:lvl1pPr>
            <a:lvl2pPr>
              <a:defRPr sz="1200">
                <a:solidFill>
                  <a:srgbClr val="4C8FC1"/>
                </a:solidFill>
              </a:defRPr>
            </a:lvl2pPr>
            <a:lvl3pPr>
              <a:defRPr sz="1200">
                <a:solidFill>
                  <a:srgbClr val="4C8FC1"/>
                </a:solidFill>
              </a:defRPr>
            </a:lvl3pPr>
            <a:lvl4pPr>
              <a:defRPr sz="1200">
                <a:solidFill>
                  <a:srgbClr val="4C8FC1"/>
                </a:solidFill>
              </a:defRPr>
            </a:lvl4pPr>
            <a:lvl5pPr>
              <a:defRPr sz="1200">
                <a:solidFill>
                  <a:srgbClr val="4C8FC1"/>
                </a:solidFill>
              </a:defRPr>
            </a:lvl5pPr>
          </a:lstStyle>
          <a:p>
            <a:pPr lvl="0"/>
            <a:r>
              <a:rPr lang="de-DE" dirty="0"/>
              <a:t>unten Kapitel auflisten</a:t>
            </a:r>
            <a:br>
              <a:rPr lang="de-DE" dirty="0"/>
            </a:br>
            <a:r>
              <a:rPr lang="de-DE" dirty="0"/>
              <a:t>aktuelles Kapitel blau einfärben und fett markieren</a:t>
            </a:r>
            <a:br>
              <a:rPr lang="de-DE" dirty="0"/>
            </a:br>
            <a:r>
              <a:rPr lang="de-DE" dirty="0"/>
              <a:t>oder Übersicht löschen</a:t>
            </a:r>
            <a:br>
              <a:rPr lang="de-DE" dirty="0"/>
            </a:br>
            <a:r>
              <a:rPr lang="de-DE" dirty="0"/>
              <a:t>Diese Box wird nicht angezeigt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898633" y="3366122"/>
            <a:ext cx="1683990" cy="2760044"/>
          </a:xfrm>
        </p:spPr>
        <p:txBody>
          <a:bodyPr anchor="b"/>
          <a:lstStyle>
            <a:lvl1pPr marL="0" indent="0" algn="r">
              <a:spcBef>
                <a:spcPts val="0"/>
              </a:spcBef>
              <a:buNone/>
              <a:defRPr sz="12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200"/>
            </a:lvl3pPr>
            <a:lvl4pPr marL="1371600" indent="0" algn="r">
              <a:buNone/>
              <a:defRPr sz="1200"/>
            </a:lvl4pPr>
          </a:lstStyle>
          <a:p>
            <a:pPr lvl="0"/>
            <a:r>
              <a:rPr lang="de-DE" dirty="0"/>
              <a:t>Einleitung</a:t>
            </a:r>
            <a:br>
              <a:rPr lang="de-DE" dirty="0"/>
            </a:br>
            <a:r>
              <a:rPr lang="de-DE" dirty="0"/>
              <a:t>Gliederung</a:t>
            </a:r>
            <a:br>
              <a:rPr lang="de-DE" dirty="0"/>
            </a:br>
            <a:r>
              <a:rPr lang="de-DE" dirty="0"/>
              <a:t>Hauptteil</a:t>
            </a:r>
            <a:br>
              <a:rPr lang="de-DE" dirty="0"/>
            </a:br>
            <a:r>
              <a:rPr lang="de-DE" dirty="0"/>
              <a:t>Zusammenführung</a:t>
            </a:r>
            <a:br>
              <a:rPr lang="de-DE" dirty="0"/>
            </a:br>
            <a:r>
              <a:rPr lang="de-DE" dirty="0"/>
              <a:t>Fazit</a:t>
            </a:r>
            <a:br>
              <a:rPr lang="de-DE" dirty="0"/>
            </a:br>
            <a:r>
              <a:rPr lang="de-DE" dirty="0"/>
              <a:t>Ausblick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2"/>
          </p:nvPr>
        </p:nvSpPr>
        <p:spPr>
          <a:xfrm>
            <a:off x="9336360" y="6445730"/>
            <a:ext cx="1368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de-DE" sz="1100" b="0" kern="1200" spc="4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ea typeface="+mn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2504" y="6445731"/>
            <a:ext cx="963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spc="4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cs typeface="Arial" pitchFamily="34" charset="0"/>
              </a:defRPr>
            </a:lvl1pPr>
          </a:lstStyle>
          <a:p>
            <a:r>
              <a:rPr lang="de-DE" dirty="0"/>
              <a:t>Folie </a:t>
            </a:r>
            <a:fld id="{6F7126F5-411D-42A4-82C7-A219F6B08AC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Fußzeilenplatzhalter 8"/>
          <p:cNvSpPr>
            <a:spLocks noGrp="1"/>
          </p:cNvSpPr>
          <p:nvPr>
            <p:ph type="ftr" sz="quarter" idx="3"/>
          </p:nvPr>
        </p:nvSpPr>
        <p:spPr>
          <a:xfrm>
            <a:off x="2930334" y="6445730"/>
            <a:ext cx="6358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XPlan-Umring – RVR Geowebtalk 16.08.2023</a:t>
            </a:r>
            <a:endParaRPr lang="de-DE" dirty="0"/>
          </a:p>
        </p:txBody>
      </p:sp>
      <p:sp>
        <p:nvSpPr>
          <p:cNvPr id="16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9898633" y="1628801"/>
            <a:ext cx="1755775" cy="1584175"/>
          </a:xfrm>
        </p:spPr>
        <p:txBody>
          <a:bodyPr>
            <a:noAutofit/>
          </a:bodyPr>
          <a:lstStyle>
            <a:lvl1pPr>
              <a:defRPr sz="1000">
                <a:solidFill>
                  <a:srgbClr val="4C8FC1"/>
                </a:solidFill>
              </a:defRPr>
            </a:lvl1pPr>
            <a:lvl2pPr>
              <a:defRPr sz="1200">
                <a:solidFill>
                  <a:srgbClr val="4C8FC1"/>
                </a:solidFill>
              </a:defRPr>
            </a:lvl2pPr>
            <a:lvl3pPr>
              <a:defRPr sz="1200">
                <a:solidFill>
                  <a:srgbClr val="4C8FC1"/>
                </a:solidFill>
              </a:defRPr>
            </a:lvl3pPr>
            <a:lvl4pPr>
              <a:defRPr sz="1200">
                <a:solidFill>
                  <a:srgbClr val="4C8FC1"/>
                </a:solidFill>
              </a:defRPr>
            </a:lvl4pPr>
            <a:lvl5pPr>
              <a:defRPr sz="1200">
                <a:solidFill>
                  <a:srgbClr val="4C8FC1"/>
                </a:solidFill>
              </a:defRPr>
            </a:lvl5pPr>
          </a:lstStyle>
          <a:p>
            <a:pPr lvl="0"/>
            <a:r>
              <a:rPr lang="de-DE" dirty="0"/>
              <a:t>unten Kapitel auflisten</a:t>
            </a:r>
            <a:br>
              <a:rPr lang="de-DE" dirty="0"/>
            </a:br>
            <a:r>
              <a:rPr lang="de-DE" dirty="0"/>
              <a:t>aktuelles Kapitel blau einfärben und fett markieren</a:t>
            </a:r>
            <a:br>
              <a:rPr lang="de-DE" dirty="0"/>
            </a:br>
            <a:r>
              <a:rPr lang="de-DE" dirty="0"/>
              <a:t>oder Übersicht löschen</a:t>
            </a:r>
            <a:br>
              <a:rPr lang="de-DE" dirty="0"/>
            </a:br>
            <a:r>
              <a:rPr lang="de-DE" dirty="0"/>
              <a:t>Diese Box wird nicht angezeigt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898633" y="3366122"/>
            <a:ext cx="1683990" cy="2760044"/>
          </a:xfrm>
        </p:spPr>
        <p:txBody>
          <a:bodyPr anchor="b"/>
          <a:lstStyle>
            <a:lvl1pPr marL="0" indent="0" algn="r">
              <a:spcBef>
                <a:spcPts val="0"/>
              </a:spcBef>
              <a:buNone/>
              <a:defRPr sz="12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200"/>
            </a:lvl3pPr>
            <a:lvl4pPr marL="1371600" indent="0" algn="r">
              <a:buNone/>
              <a:defRPr sz="1200"/>
            </a:lvl4pPr>
          </a:lstStyle>
          <a:p>
            <a:pPr lvl="0"/>
            <a:r>
              <a:rPr lang="de-DE" dirty="0"/>
              <a:t>Einleitung</a:t>
            </a:r>
            <a:br>
              <a:rPr lang="de-DE" dirty="0"/>
            </a:br>
            <a:r>
              <a:rPr lang="de-DE" dirty="0"/>
              <a:t>Gliederung</a:t>
            </a:r>
            <a:br>
              <a:rPr lang="de-DE" dirty="0"/>
            </a:br>
            <a:r>
              <a:rPr lang="de-DE" dirty="0"/>
              <a:t>Hauptteil</a:t>
            </a:r>
            <a:br>
              <a:rPr lang="de-DE" dirty="0"/>
            </a:br>
            <a:r>
              <a:rPr lang="de-DE" dirty="0"/>
              <a:t>Zusammenführung</a:t>
            </a:r>
            <a:br>
              <a:rPr lang="de-DE" dirty="0"/>
            </a:br>
            <a:r>
              <a:rPr lang="de-DE" dirty="0"/>
              <a:t>Fazit</a:t>
            </a:r>
            <a:br>
              <a:rPr lang="de-DE" dirty="0"/>
            </a:br>
            <a:r>
              <a:rPr lang="de-DE" dirty="0"/>
              <a:t>Ausblick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ig mit Spaltenüberschrift (für Vergleich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09601" y="1628800"/>
            <a:ext cx="4478288" cy="463490"/>
          </a:xfrm>
        </p:spPr>
        <p:txBody>
          <a:bodyPr anchor="b"/>
          <a:lstStyle>
            <a:lvl1pPr marL="0" indent="0">
              <a:buNone/>
              <a:defRPr sz="2400" b="0">
                <a:latin typeface="Dosis Bold" panose="0201080302020206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durch Klicken bearbeiten</a:t>
            </a:r>
          </a:p>
        </p:txBody>
      </p:sp>
      <p:sp>
        <p:nvSpPr>
          <p:cNvPr id="7" name="Inhaltsplatzhalter 3"/>
          <p:cNvSpPr>
            <a:spLocks noGrp="1"/>
          </p:cNvSpPr>
          <p:nvPr>
            <p:ph sz="half" idx="2"/>
          </p:nvPr>
        </p:nvSpPr>
        <p:spPr>
          <a:xfrm>
            <a:off x="609601" y="2204864"/>
            <a:ext cx="4478288" cy="39213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5307343" y="1628800"/>
            <a:ext cx="4478400" cy="463490"/>
          </a:xfrm>
        </p:spPr>
        <p:txBody>
          <a:bodyPr anchor="b"/>
          <a:lstStyle>
            <a:lvl1pPr marL="0" indent="0">
              <a:buNone/>
              <a:defRPr sz="2400" b="0">
                <a:latin typeface="Dosis Bold" panose="0201080302020206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durch Klicken bearbeiten</a:t>
            </a:r>
          </a:p>
        </p:txBody>
      </p:sp>
      <p:sp>
        <p:nvSpPr>
          <p:cNvPr id="9" name="Inhaltsplatzhalter 5"/>
          <p:cNvSpPr>
            <a:spLocks noGrp="1"/>
          </p:cNvSpPr>
          <p:nvPr>
            <p:ph sz="quarter" idx="4"/>
          </p:nvPr>
        </p:nvSpPr>
        <p:spPr>
          <a:xfrm>
            <a:off x="5303911" y="2204864"/>
            <a:ext cx="4478400" cy="39213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4" name="Datumsplatzhalter 3"/>
          <p:cNvSpPr>
            <a:spLocks noGrp="1"/>
          </p:cNvSpPr>
          <p:nvPr>
            <p:ph type="dt" sz="half" idx="10"/>
          </p:nvPr>
        </p:nvSpPr>
        <p:spPr>
          <a:xfrm>
            <a:off x="9336360" y="6445730"/>
            <a:ext cx="1368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de-DE" sz="1100" b="0" kern="1200" spc="4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ea typeface="+mn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10632504" y="6445731"/>
            <a:ext cx="963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spc="4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cs typeface="Arial" pitchFamily="34" charset="0"/>
              </a:defRPr>
            </a:lvl1pPr>
          </a:lstStyle>
          <a:p>
            <a:r>
              <a:rPr lang="de-DE" dirty="0"/>
              <a:t>Folie </a:t>
            </a:r>
            <a:fld id="{6F7126F5-411D-42A4-82C7-A219F6B08AC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Fußzeilenplatzhalter 8"/>
          <p:cNvSpPr>
            <a:spLocks noGrp="1"/>
          </p:cNvSpPr>
          <p:nvPr>
            <p:ph type="ftr" sz="quarter" idx="12"/>
          </p:nvPr>
        </p:nvSpPr>
        <p:spPr>
          <a:xfrm>
            <a:off x="2930334" y="6445730"/>
            <a:ext cx="6358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XPlan-Umring – RVR Geowebtalk 16.08.2023</a:t>
            </a:r>
            <a:endParaRPr lang="de-DE" dirty="0"/>
          </a:p>
        </p:txBody>
      </p:sp>
      <p:sp>
        <p:nvSpPr>
          <p:cNvPr id="18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9898633" y="1628801"/>
            <a:ext cx="1755775" cy="1584175"/>
          </a:xfrm>
        </p:spPr>
        <p:txBody>
          <a:bodyPr>
            <a:noAutofit/>
          </a:bodyPr>
          <a:lstStyle>
            <a:lvl1pPr>
              <a:defRPr sz="1000">
                <a:solidFill>
                  <a:srgbClr val="4C8FC1"/>
                </a:solidFill>
              </a:defRPr>
            </a:lvl1pPr>
            <a:lvl2pPr>
              <a:defRPr sz="1200">
                <a:solidFill>
                  <a:srgbClr val="4C8FC1"/>
                </a:solidFill>
              </a:defRPr>
            </a:lvl2pPr>
            <a:lvl3pPr>
              <a:defRPr sz="1200">
                <a:solidFill>
                  <a:srgbClr val="4C8FC1"/>
                </a:solidFill>
              </a:defRPr>
            </a:lvl3pPr>
            <a:lvl4pPr>
              <a:defRPr sz="1200">
                <a:solidFill>
                  <a:srgbClr val="4C8FC1"/>
                </a:solidFill>
              </a:defRPr>
            </a:lvl4pPr>
            <a:lvl5pPr>
              <a:defRPr sz="1200">
                <a:solidFill>
                  <a:srgbClr val="4C8FC1"/>
                </a:solidFill>
              </a:defRPr>
            </a:lvl5pPr>
          </a:lstStyle>
          <a:p>
            <a:pPr lvl="0"/>
            <a:r>
              <a:rPr lang="de-DE" dirty="0"/>
              <a:t>unten Kapitel auflisten</a:t>
            </a:r>
            <a:br>
              <a:rPr lang="de-DE" dirty="0"/>
            </a:br>
            <a:r>
              <a:rPr lang="de-DE" dirty="0"/>
              <a:t>aktuelles Kapitel blau einfärben und fett markieren</a:t>
            </a:r>
            <a:br>
              <a:rPr lang="de-DE" dirty="0"/>
            </a:br>
            <a:r>
              <a:rPr lang="de-DE" dirty="0"/>
              <a:t>oder Übersicht löschen</a:t>
            </a:r>
            <a:br>
              <a:rPr lang="de-DE" dirty="0"/>
            </a:br>
            <a:r>
              <a:rPr lang="de-DE" dirty="0"/>
              <a:t>Diese Box wird nicht angezeigt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898633" y="3366122"/>
            <a:ext cx="1683990" cy="2760044"/>
          </a:xfrm>
        </p:spPr>
        <p:txBody>
          <a:bodyPr anchor="b"/>
          <a:lstStyle>
            <a:lvl1pPr marL="0" indent="0" algn="r">
              <a:spcBef>
                <a:spcPts val="0"/>
              </a:spcBef>
              <a:buNone/>
              <a:defRPr sz="12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200"/>
            </a:lvl3pPr>
            <a:lvl4pPr marL="1371600" indent="0" algn="r">
              <a:buNone/>
              <a:defRPr sz="1200"/>
            </a:lvl4pPr>
          </a:lstStyle>
          <a:p>
            <a:pPr lvl="0"/>
            <a:r>
              <a:rPr lang="de-DE" dirty="0"/>
              <a:t>Einleitung</a:t>
            </a:r>
            <a:br>
              <a:rPr lang="de-DE" dirty="0"/>
            </a:br>
            <a:r>
              <a:rPr lang="de-DE" dirty="0"/>
              <a:t>Gliederung</a:t>
            </a:r>
            <a:br>
              <a:rPr lang="de-DE" dirty="0"/>
            </a:br>
            <a:r>
              <a:rPr lang="de-DE" dirty="0"/>
              <a:t>Hauptteil</a:t>
            </a:r>
            <a:br>
              <a:rPr lang="de-DE" dirty="0"/>
            </a:br>
            <a:r>
              <a:rPr lang="de-DE" dirty="0"/>
              <a:t>Zusammenführung</a:t>
            </a:r>
            <a:br>
              <a:rPr lang="de-DE" dirty="0"/>
            </a:br>
            <a:r>
              <a:rPr lang="de-DE" dirty="0"/>
              <a:t>Fazit</a:t>
            </a:r>
            <a:br>
              <a:rPr lang="de-DE" dirty="0"/>
            </a:br>
            <a:r>
              <a:rPr lang="de-DE" dirty="0"/>
              <a:t>Ausblick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75EB8AB-FA04-49C3-B18C-A10B99707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0DB5B9D-4F67-4147-A321-DF6B4E1AF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XPlan-Umring – RVR Geowebtalk 16.08.2023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D8ADD3-48C9-42FC-A267-20860EF85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AE09-32E3-472E-B2EB-C7A6ABE40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56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58689"/>
            <a:ext cx="12204000" cy="7266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3392" y="3326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392" y="1628799"/>
            <a:ext cx="9131224" cy="4464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336360" y="6445730"/>
            <a:ext cx="1368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de-DE" sz="1100" b="0" kern="1200" spc="4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ea typeface="+mn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2504" y="6445731"/>
            <a:ext cx="963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spc="40" baseline="0">
                <a:solidFill>
                  <a:schemeClr val="tx1">
                    <a:lumMod val="50000"/>
                    <a:lumOff val="50000"/>
                  </a:schemeClr>
                </a:solidFill>
                <a:latin typeface="Dosis" panose="02010503020202060003" pitchFamily="2" charset="0"/>
                <a:cs typeface="Arial" pitchFamily="34" charset="0"/>
              </a:defRPr>
            </a:lvl1pPr>
          </a:lstStyle>
          <a:p>
            <a:r>
              <a:rPr lang="de-DE" dirty="0"/>
              <a:t>Folie </a:t>
            </a:r>
            <a:fld id="{6F7126F5-411D-42A4-82C7-A219F6B08AC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>
          <a:xfrm>
            <a:off x="2930334" y="6445730"/>
            <a:ext cx="6358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XPlan-Umring – RVR Geowebtalk 16.08.2023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2" r:id="rId4"/>
    <p:sldLayoutId id="2147483664" r:id="rId5"/>
    <p:sldLayoutId id="2147483663" r:id="rId6"/>
    <p:sldLayoutId id="2147483666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200" kern="1200" spc="70" baseline="0">
          <a:solidFill>
            <a:srgbClr val="4C8FC1"/>
          </a:solidFill>
          <a:latin typeface="Dosis" panose="02010503020202060003" pitchFamily="2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 spc="50" baseline="0">
          <a:solidFill>
            <a:schemeClr val="tx1">
              <a:lumMod val="50000"/>
              <a:lumOff val="50000"/>
            </a:schemeClr>
          </a:solidFill>
          <a:latin typeface="Dosis" panose="02010503020202060003" pitchFamily="2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500" kern="1200" spc="40" baseline="0">
          <a:solidFill>
            <a:schemeClr val="tx1">
              <a:lumMod val="50000"/>
              <a:lumOff val="50000"/>
            </a:schemeClr>
          </a:solidFill>
          <a:latin typeface="Dosis" panose="02010503020202060003" pitchFamily="2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100" kern="1200" spc="30" baseline="0">
          <a:solidFill>
            <a:schemeClr val="tx1">
              <a:lumMod val="50000"/>
              <a:lumOff val="50000"/>
            </a:schemeClr>
          </a:solidFill>
          <a:latin typeface="Dosis" panose="02010503020202060003" pitchFamily="2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swiki.rz.krzn.de/index.php/QGIS_Talk#die_erste_Karte_%22alle_Sensoren%22" TargetMode="External"/><Relationship Id="rId2" Type="http://schemas.openxmlformats.org/officeDocument/2006/relationships/hyperlink" Target="https://iot.hamburg.de/v1.1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swiki.rz.krzn.de/index.php/QGIS_Talk#die_zweite_Karte_%22eine_Sensor-Sorte_mit_Things%22" TargetMode="External"/><Relationship Id="rId2" Type="http://schemas.openxmlformats.org/officeDocument/2006/relationships/hyperlink" Target="https://iot.hamburg.de/v1.1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swiki.rz.krzn.de/index.php/QGIS_Talk#die_dritte_Karte_%22ein_Sensor_mit_seinen_Datenstr%C3%B6men%22" TargetMode="External"/><Relationship Id="rId2" Type="http://schemas.openxmlformats.org/officeDocument/2006/relationships/hyperlink" Target="https://iot.hamburg.de/v1.1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swiki.rz.krzn.de/index.php/QGIS_Talk#die_vierte_Karte_%22ein_Sensor_mit_einem_bestimmten_Datenstrom_und_allen_Werten_aus_einem_Jahr%22" TargetMode="External"/><Relationship Id="rId2" Type="http://schemas.openxmlformats.org/officeDocument/2006/relationships/hyperlink" Target="https://iot.hamburg.de/v1.1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swiki.rz.krzn.de/index.php/QGIS_Talk#das_Diagramm_zur_vierten_Karte" TargetMode="External"/><Relationship Id="rId2" Type="http://schemas.openxmlformats.org/officeDocument/2006/relationships/hyperlink" Target="https://iot.hamburg.de/v1.1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iswiki.rz.krzn.de/index.php/QGIS_Talk#die_f%C3%BCnfte_Karte:_zeige_alle_Sensoren_einer_Art_mit_dem_aktuellen_Sensor-Wert" TargetMode="External"/><Relationship Id="rId2" Type="http://schemas.openxmlformats.org/officeDocument/2006/relationships/hyperlink" Target="https://iot.hamburg.de/v1.1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930334" y="6445730"/>
            <a:ext cx="6358916" cy="365125"/>
          </a:xfrm>
        </p:spPr>
        <p:txBody>
          <a:bodyPr/>
          <a:lstStyle/>
          <a:p>
            <a:r>
              <a:rPr lang="de-DE" b="1" dirty="0">
                <a:solidFill>
                  <a:srgbClr val="4C8F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QGIS-Talk  Sensor Things API in QGIS    …erste Schritte		Juli 2025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1412776"/>
            <a:ext cx="6480720" cy="42882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feld 10"/>
          <p:cNvSpPr txBox="1"/>
          <p:nvPr/>
        </p:nvSpPr>
        <p:spPr>
          <a:xfrm>
            <a:off x="1892988" y="291163"/>
            <a:ext cx="8056693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tx1"/>
                </a:solidFill>
              </a:rPr>
              <a:t>Tipp 4: die Verbindung Location-Thing-</a:t>
            </a:r>
            <a:r>
              <a:rPr lang="de-DE" b="1" dirty="0" err="1">
                <a:solidFill>
                  <a:schemeClr val="tx1"/>
                </a:solidFill>
              </a:rPr>
              <a:t>Datastream</a:t>
            </a:r>
            <a:r>
              <a:rPr lang="de-DE" b="1" dirty="0">
                <a:solidFill>
                  <a:schemeClr val="tx1"/>
                </a:solidFill>
              </a:rPr>
              <a:t>-Observation reicht (fast) immer</a:t>
            </a:r>
          </a:p>
          <a:p>
            <a:endParaRPr lang="de-DE" b="1" dirty="0">
              <a:solidFill>
                <a:schemeClr val="tx1"/>
              </a:solidFill>
            </a:endParaRPr>
          </a:p>
          <a:p>
            <a:r>
              <a:rPr lang="de-DE" b="1" dirty="0">
                <a:solidFill>
                  <a:schemeClr val="tx1"/>
                </a:solidFill>
              </a:rPr>
              <a:t>Tipp 5: es gibt 4 Datentypen </a:t>
            </a:r>
            <a:r>
              <a:rPr lang="de-DE" b="1" dirty="0">
                <a:solidFill>
                  <a:schemeClr val="tx1"/>
                </a:solidFill>
                <a:sym typeface="Wingdings" panose="05000000000000000000" pitchFamily="2" charset="2"/>
              </a:rPr>
              <a:t> …. aber mit Beispielen geht das auch </a:t>
            </a:r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1864" y="3717032"/>
            <a:ext cx="7085582" cy="194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0421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930334" y="6445730"/>
            <a:ext cx="6358916" cy="365125"/>
          </a:xfrm>
        </p:spPr>
        <p:txBody>
          <a:bodyPr/>
          <a:lstStyle/>
          <a:p>
            <a:r>
              <a:rPr lang="de-DE" b="1" dirty="0">
                <a:solidFill>
                  <a:srgbClr val="4C8F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QGIS-Talk  Sensor Things API in QGIS    …erste Schritte		Juli 2025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83432" y="404664"/>
            <a:ext cx="10700622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/>
              <a:t>Praktischer Teil 1: erstelle eine Karte aller Sensoren – thematisch aufgeteilt</a:t>
            </a:r>
          </a:p>
          <a:p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>
                <a:hlinkClick r:id="rId2"/>
              </a:rPr>
              <a:t>https://iot.hamburg.de/v1.1/</a:t>
            </a:r>
            <a:r>
              <a:rPr lang="de-DE" dirty="0"/>
              <a:t> als </a:t>
            </a:r>
            <a:r>
              <a:rPr lang="de-DE" dirty="0" err="1"/>
              <a:t>SensorThings</a:t>
            </a:r>
            <a:r>
              <a:rPr lang="de-DE" dirty="0"/>
              <a:t> eintragen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Aufklappen und Orte – Punkte auswählen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Karte ist fertig ….. Was ist drin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Mit F6 die Attributtabelle öffnen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In der Regel steht (nur) im Feld </a:t>
            </a:r>
            <a:r>
              <a:rPr lang="de-DE" dirty="0" err="1"/>
              <a:t>name</a:t>
            </a:r>
            <a:r>
              <a:rPr lang="de-DE" dirty="0"/>
              <a:t> oder </a:t>
            </a:r>
            <a:r>
              <a:rPr lang="de-DE" dirty="0" err="1"/>
              <a:t>description</a:t>
            </a:r>
            <a:r>
              <a:rPr lang="de-DE" dirty="0"/>
              <a:t> was brauchbares drin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Durch scrollen/sortieren einen Überblick verschaffen </a:t>
            </a:r>
            <a:br>
              <a:rPr lang="de-DE" dirty="0"/>
            </a:br>
            <a:r>
              <a:rPr lang="de-DE" dirty="0"/>
              <a:t>(Profis: Werkzeug „Statistik nach Kategorie“)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 Ein guter Start ist es, mit den ersten Zeichen zu starten, also kategorisierte Darstellung nach </a:t>
            </a:r>
            <a:r>
              <a:rPr lang="de-DE" dirty="0" err="1"/>
              <a:t>left</a:t>
            </a:r>
            <a:r>
              <a:rPr lang="de-DE" dirty="0"/>
              <a:t>(“name“,10) </a:t>
            </a:r>
          </a:p>
          <a:p>
            <a:pPr marL="342900" indent="-342900">
              <a:buFont typeface="+mj-lt"/>
              <a:buAutoNum type="arabicPeriod"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Siehe auch </a:t>
            </a:r>
            <a:r>
              <a:rPr lang="de-DE" dirty="0">
                <a:hlinkClick r:id="rId3"/>
              </a:rPr>
              <a:t>Wiki-Dokumentation</a:t>
            </a:r>
            <a:r>
              <a:rPr lang="de-DE" dirty="0"/>
              <a:t> :  die erste Karte "alle Sensoren"</a:t>
            </a:r>
          </a:p>
        </p:txBody>
      </p:sp>
    </p:spTree>
    <p:extLst>
      <p:ext uri="{BB962C8B-B14F-4D97-AF65-F5344CB8AC3E}">
        <p14:creationId xmlns:p14="http://schemas.microsoft.com/office/powerpoint/2010/main" val="3668300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930334" y="6445730"/>
            <a:ext cx="6358916" cy="365125"/>
          </a:xfrm>
        </p:spPr>
        <p:txBody>
          <a:bodyPr/>
          <a:lstStyle/>
          <a:p>
            <a:r>
              <a:rPr lang="de-DE" b="1" dirty="0">
                <a:solidFill>
                  <a:srgbClr val="4C8F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QGIS-Talk  Sensor Things API in QGIS    …erste Schritte		Juli 2025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83432" y="404664"/>
            <a:ext cx="1127815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/>
              <a:t>Praktischer Teil 2: erstelle eine Karte mit einer Sensor-Kategorie und allen Things</a:t>
            </a:r>
          </a:p>
          <a:p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>
                <a:hlinkClick r:id="rId2"/>
              </a:rPr>
              <a:t>https://iot.hamburg.de/v1.1/</a:t>
            </a:r>
            <a:r>
              <a:rPr lang="de-DE" dirty="0"/>
              <a:t> über Layer - Datenquellenverwaltung - </a:t>
            </a:r>
            <a:r>
              <a:rPr lang="de-DE" dirty="0" err="1"/>
              <a:t>SensorThings</a:t>
            </a:r>
            <a:r>
              <a:rPr lang="de-DE" dirty="0"/>
              <a:t> - "Hamburg„ öffnen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Orte (als Entity-Typ) und Punkt (als Geometrietyp) auswählen und hinzufügen = alle Orte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 für die Einschränkung befüllen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/>
              <a:t>substringof</a:t>
            </a:r>
            <a:r>
              <a:rPr lang="de-DE" b="1" dirty="0"/>
              <a:t>('</a:t>
            </a:r>
            <a:r>
              <a:rPr lang="de-DE" b="1" dirty="0" err="1"/>
              <a:t>kehrsz</a:t>
            </a:r>
            <a:r>
              <a:rPr lang="de-DE" b="1" dirty="0"/>
              <a:t>',</a:t>
            </a:r>
            <a:r>
              <a:rPr lang="de-DE" b="1" dirty="0" err="1"/>
              <a:t>name</a:t>
            </a:r>
            <a:r>
              <a:rPr lang="de-DE" b="1" dirty="0"/>
              <a:t>) </a:t>
            </a:r>
            <a:r>
              <a:rPr lang="de-DE" dirty="0"/>
              <a:t>filtert alle Objekte, die die Zeichenkette </a:t>
            </a:r>
            <a:r>
              <a:rPr lang="de-DE" b="1" dirty="0" err="1"/>
              <a:t>kehrsz</a:t>
            </a:r>
            <a:r>
              <a:rPr lang="de-DE" dirty="0"/>
              <a:t> im Attribut </a:t>
            </a:r>
            <a:r>
              <a:rPr lang="de-DE" b="1" dirty="0" err="1"/>
              <a:t>name</a:t>
            </a:r>
            <a:r>
              <a:rPr lang="de-DE" dirty="0"/>
              <a:t> enthalten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/>
              <a:t>startswith</a:t>
            </a:r>
            <a:r>
              <a:rPr lang="de-DE" b="1" dirty="0"/>
              <a:t>(</a:t>
            </a:r>
            <a:r>
              <a:rPr lang="de-DE" b="1" dirty="0" err="1"/>
              <a:t>name</a:t>
            </a:r>
            <a:r>
              <a:rPr lang="de-DE" b="1" dirty="0"/>
              <a:t>,'Verkehrs') </a:t>
            </a:r>
            <a:r>
              <a:rPr lang="de-DE" dirty="0"/>
              <a:t>filtert alle Objekte, die mit der Zeichenkette </a:t>
            </a:r>
            <a:r>
              <a:rPr lang="de-DE" b="1" dirty="0"/>
              <a:t>Verkehrs</a:t>
            </a:r>
            <a:r>
              <a:rPr lang="de-DE" dirty="0"/>
              <a:t> im Attribut </a:t>
            </a:r>
            <a:r>
              <a:rPr lang="de-DE" b="1" dirty="0" err="1"/>
              <a:t>name</a:t>
            </a:r>
            <a:r>
              <a:rPr lang="de-DE" dirty="0"/>
              <a:t> beginnen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/>
              <a:t>name</a:t>
            </a:r>
            <a:r>
              <a:rPr lang="de-DE" b="1" dirty="0"/>
              <a:t> </a:t>
            </a:r>
            <a:r>
              <a:rPr lang="de-DE" b="1" dirty="0" err="1"/>
              <a:t>eq</a:t>
            </a:r>
            <a:r>
              <a:rPr lang="de-DE" b="1" dirty="0"/>
              <a:t> 'Verkehrszählstelle 0343932' </a:t>
            </a:r>
            <a:r>
              <a:rPr lang="de-DE" dirty="0"/>
              <a:t>filtert alle Objekte, die die </a:t>
            </a:r>
            <a:br>
              <a:rPr lang="de-DE" dirty="0"/>
            </a:br>
            <a:r>
              <a:rPr lang="de-DE" dirty="0"/>
              <a:t>Zeichenkette </a:t>
            </a:r>
            <a:r>
              <a:rPr lang="de-DE" b="1" dirty="0"/>
              <a:t>Verkehrszählstelle 0343932</a:t>
            </a:r>
            <a:r>
              <a:rPr lang="de-DE" dirty="0"/>
              <a:t> im Attribut </a:t>
            </a:r>
            <a:r>
              <a:rPr lang="de-DE" b="1" dirty="0" err="1"/>
              <a:t>name</a:t>
            </a:r>
            <a:r>
              <a:rPr lang="de-DE" dirty="0"/>
              <a:t> enthalten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hinzufügen = alle Orte, die den Filter erfüllen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Things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Ergebnis ist weiter ein </a:t>
            </a:r>
            <a:r>
              <a:rPr lang="de-DE" dirty="0" err="1"/>
              <a:t>Punktlayer</a:t>
            </a:r>
            <a:r>
              <a:rPr lang="de-DE" dirty="0"/>
              <a:t>, jedoch mit nur noch mit den Punkten, die ein Thing haben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Die Attribute sind jetzt zusammengesetzt aus den Orten und den Things (erkennbar am </a:t>
            </a:r>
            <a:r>
              <a:rPr lang="de-DE" dirty="0" err="1"/>
              <a:t>Prefix</a:t>
            </a:r>
            <a:r>
              <a:rPr lang="de-DE"/>
              <a:t>)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Siehe auch </a:t>
            </a:r>
            <a:r>
              <a:rPr lang="de-DE" dirty="0">
                <a:hlinkClick r:id="rId3"/>
              </a:rPr>
              <a:t>Wiki-Dokumentation</a:t>
            </a:r>
            <a:r>
              <a:rPr lang="de-DE" dirty="0"/>
              <a:t> :   die zweite Karte "eine Sensor-Sorte mit Things"</a:t>
            </a:r>
          </a:p>
        </p:txBody>
      </p:sp>
    </p:spTree>
    <p:extLst>
      <p:ext uri="{BB962C8B-B14F-4D97-AF65-F5344CB8AC3E}">
        <p14:creationId xmlns:p14="http://schemas.microsoft.com/office/powerpoint/2010/main" val="1687586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930334" y="6445730"/>
            <a:ext cx="6358916" cy="365125"/>
          </a:xfrm>
        </p:spPr>
        <p:txBody>
          <a:bodyPr/>
          <a:lstStyle/>
          <a:p>
            <a:r>
              <a:rPr lang="de-DE" b="1" dirty="0">
                <a:solidFill>
                  <a:srgbClr val="4C8F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QGIS-Talk  Sensor Things API in QGIS    …erste Schritte		Juli 2025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83432" y="404664"/>
            <a:ext cx="1127815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/>
              <a:t>Praktischer Teil 3: erstelle eine Karte mit „einem Sensor mit seinen Datenströmen"</a:t>
            </a:r>
          </a:p>
          <a:p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>
                <a:hlinkClick r:id="rId2"/>
              </a:rPr>
              <a:t>https://iot.hamburg.de/v1.1/</a:t>
            </a:r>
            <a:r>
              <a:rPr lang="de-DE" dirty="0"/>
              <a:t> über Layer - Datenquellenverwaltung - </a:t>
            </a:r>
            <a:r>
              <a:rPr lang="de-DE" dirty="0" err="1"/>
              <a:t>SensorThings</a:t>
            </a:r>
            <a:r>
              <a:rPr lang="de-DE" dirty="0"/>
              <a:t> - "Hamburg„ öffnen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Orte (als Entity-Typ) und Punkt (als Geometrietyp) auswählen und hinzufügen = alle Orte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 für die Einschränkung befüllen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substringof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('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kehrsz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',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)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filtert alle Objekte, die die Zeichenkette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kehrsz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im Attribut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enthalten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startswith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,'Verkehrs')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filtert alle Objekte, die mit der Zeichenkette 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Verkehrs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im Attribut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beginnen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/>
              <a:t>name</a:t>
            </a:r>
            <a:r>
              <a:rPr lang="de-DE" b="1" dirty="0"/>
              <a:t> </a:t>
            </a:r>
            <a:r>
              <a:rPr lang="de-DE" b="1" dirty="0" err="1"/>
              <a:t>eq</a:t>
            </a:r>
            <a:r>
              <a:rPr lang="de-DE" b="1" dirty="0"/>
              <a:t> 'Verkehrszählstelle 0343932' </a:t>
            </a:r>
            <a:r>
              <a:rPr lang="de-DE" dirty="0"/>
              <a:t>filtert alle Objekte, die die </a:t>
            </a:r>
            <a:br>
              <a:rPr lang="de-DE" dirty="0"/>
            </a:br>
            <a:r>
              <a:rPr lang="de-DE" dirty="0"/>
              <a:t>Zeichenkette </a:t>
            </a:r>
            <a:r>
              <a:rPr lang="de-DE" b="1" dirty="0"/>
              <a:t>Verkehrszählstelle 0343932</a:t>
            </a:r>
            <a:r>
              <a:rPr lang="de-DE" dirty="0"/>
              <a:t> im Attribut </a:t>
            </a:r>
            <a:r>
              <a:rPr lang="de-DE" b="1" dirty="0" err="1"/>
              <a:t>name</a:t>
            </a:r>
            <a:r>
              <a:rPr lang="de-DE" dirty="0"/>
              <a:t> enthalten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Thing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Datenstrom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Ergebnis ist weiter ein </a:t>
            </a:r>
            <a:r>
              <a:rPr lang="de-DE" dirty="0" err="1"/>
              <a:t>Punktlayer</a:t>
            </a:r>
            <a:r>
              <a:rPr lang="de-DE" dirty="0"/>
              <a:t>, jedoch mit nur noch genau einem Punkt mit (allen) Thing und allen </a:t>
            </a:r>
            <a:br>
              <a:rPr lang="de-DE" dirty="0"/>
            </a:br>
            <a:r>
              <a:rPr lang="de-DE" dirty="0"/>
              <a:t>Datenströmen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Sichten der Datenströme durch kategorisierte Darstellung nach „</a:t>
            </a:r>
            <a:r>
              <a:rPr lang="de-DE" dirty="0" err="1"/>
              <a:t>Thing_Datastream_description</a:t>
            </a:r>
            <a:r>
              <a:rPr lang="de-DE" dirty="0"/>
              <a:t>“ 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Siehe auch </a:t>
            </a:r>
            <a:r>
              <a:rPr lang="de-DE" dirty="0">
                <a:hlinkClick r:id="rId3"/>
              </a:rPr>
              <a:t>Wiki-Dokumentation</a:t>
            </a:r>
            <a:r>
              <a:rPr lang="de-DE" dirty="0"/>
              <a:t> :  die dritte Karte "ein Sensor mit seinen Datenströmen"</a:t>
            </a:r>
          </a:p>
        </p:txBody>
      </p:sp>
    </p:spTree>
    <p:extLst>
      <p:ext uri="{BB962C8B-B14F-4D97-AF65-F5344CB8AC3E}">
        <p14:creationId xmlns:p14="http://schemas.microsoft.com/office/powerpoint/2010/main" val="801362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930334" y="6445730"/>
            <a:ext cx="6358916" cy="365125"/>
          </a:xfrm>
        </p:spPr>
        <p:txBody>
          <a:bodyPr/>
          <a:lstStyle/>
          <a:p>
            <a:r>
              <a:rPr lang="de-DE" b="1" dirty="0">
                <a:solidFill>
                  <a:srgbClr val="4C8F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QGIS-Talk  Sensor Things API in QGIS    …erste Schritte		Juli 2025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83432" y="404664"/>
            <a:ext cx="1127815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/>
              <a:t>Praktischer Teil 4: "ein Sensor mit einem bestimmten Datenstrom und allen Werten aus einem Jahr"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>
                <a:hlinkClick r:id="rId2"/>
              </a:rPr>
              <a:t>https://iot.hamburg.de/v1.1/</a:t>
            </a:r>
            <a:r>
              <a:rPr lang="de-DE" dirty="0"/>
              <a:t> über Layer - Datenquellenverwaltung - </a:t>
            </a:r>
            <a:r>
              <a:rPr lang="de-DE" dirty="0" err="1"/>
              <a:t>SensorThings</a:t>
            </a:r>
            <a:r>
              <a:rPr lang="de-DE" dirty="0"/>
              <a:t> - "Hamburg„ öffnen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Orte (als Entity-Typ) und Punkt (als Geometrietyp) auswählen und hinzufügen = alle Orte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 für die Einschränkung befüllen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substringof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('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kehrsz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',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)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filtert alle Objekte, die die Zeichenkette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kehrsz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im Attribut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enthalten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startswith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,'Verkehrs')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filtert alle Objekte, die mit der Zeichenkette 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Verkehrs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im Attribut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beginnen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/>
              <a:t>name</a:t>
            </a:r>
            <a:r>
              <a:rPr lang="de-DE" b="1" dirty="0"/>
              <a:t> </a:t>
            </a:r>
            <a:r>
              <a:rPr lang="de-DE" b="1" dirty="0" err="1"/>
              <a:t>eq</a:t>
            </a:r>
            <a:r>
              <a:rPr lang="de-DE" b="1" dirty="0"/>
              <a:t> 'Verkehrszählstelle 0343932' </a:t>
            </a:r>
            <a:r>
              <a:rPr lang="de-DE" dirty="0"/>
              <a:t>filtert alle Objekte, die die </a:t>
            </a:r>
            <a:br>
              <a:rPr lang="de-DE" dirty="0"/>
            </a:br>
            <a:r>
              <a:rPr lang="de-DE" dirty="0"/>
              <a:t>Zeichenkette </a:t>
            </a:r>
            <a:r>
              <a:rPr lang="de-DE" b="1" dirty="0"/>
              <a:t>Verkehrszählstelle 0343932</a:t>
            </a:r>
            <a:r>
              <a:rPr lang="de-DE" dirty="0"/>
              <a:t> im Attribut </a:t>
            </a:r>
            <a:r>
              <a:rPr lang="de-DE" b="1" dirty="0" err="1"/>
              <a:t>name</a:t>
            </a:r>
            <a:r>
              <a:rPr lang="de-DE" dirty="0"/>
              <a:t> enthalten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Thing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Datenstrom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Filtern auf </a:t>
            </a:r>
            <a:r>
              <a:rPr lang="de-DE" b="1" dirty="0" err="1"/>
              <a:t>substringof</a:t>
            </a:r>
            <a:r>
              <a:rPr lang="de-DE" b="1" dirty="0"/>
              <a:t>('Tag',</a:t>
            </a:r>
            <a:r>
              <a:rPr lang="de-DE" b="1" dirty="0" err="1"/>
              <a:t>name</a:t>
            </a:r>
            <a:r>
              <a:rPr lang="de-DE" b="1" dirty="0"/>
              <a:t>)</a:t>
            </a:r>
            <a:r>
              <a:rPr lang="de-DE" dirty="0"/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Beobachtungen (über Begrenzung nachdenken!)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Filtern auf </a:t>
            </a:r>
            <a:r>
              <a:rPr lang="de-DE" b="1" dirty="0" err="1"/>
              <a:t>year</a:t>
            </a:r>
            <a:r>
              <a:rPr lang="de-DE" b="1" dirty="0"/>
              <a:t>(</a:t>
            </a:r>
            <a:r>
              <a:rPr lang="de-DE" b="1" dirty="0" err="1"/>
              <a:t>resultTime</a:t>
            </a:r>
            <a:r>
              <a:rPr lang="de-DE" b="1" dirty="0"/>
              <a:t>) </a:t>
            </a:r>
            <a:r>
              <a:rPr lang="de-DE" b="1" dirty="0" err="1"/>
              <a:t>eq</a:t>
            </a:r>
            <a:r>
              <a:rPr lang="de-DE" b="1" dirty="0"/>
              <a:t> 2025 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Ergebnis ist weiter ein </a:t>
            </a:r>
            <a:r>
              <a:rPr lang="de-DE" dirty="0" err="1"/>
              <a:t>Punktlayer</a:t>
            </a:r>
            <a:r>
              <a:rPr lang="de-DE" dirty="0"/>
              <a:t>, jedoch mit nur noch genau einem Punkt mit (allen) Thing und einem  </a:t>
            </a:r>
            <a:br>
              <a:rPr lang="de-DE" dirty="0"/>
            </a:br>
            <a:r>
              <a:rPr lang="de-DE" dirty="0"/>
              <a:t>Datenstrom und allen Beobachtungen aus 2025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Siehe auch </a:t>
            </a:r>
            <a:r>
              <a:rPr lang="de-DE" dirty="0">
                <a:hlinkClick r:id="rId3"/>
              </a:rPr>
              <a:t>Wiki-Dokumentation</a:t>
            </a:r>
            <a:r>
              <a:rPr lang="de-DE" dirty="0"/>
              <a:t> :  die vierte Karte "ein Sensor mit einem bestimmten Datenstrom und </a:t>
            </a:r>
          </a:p>
          <a:p>
            <a:r>
              <a:rPr lang="de-DE" dirty="0"/>
              <a:t>			        allen Werten aus einem Jahr"</a:t>
            </a:r>
          </a:p>
        </p:txBody>
      </p:sp>
    </p:spTree>
    <p:extLst>
      <p:ext uri="{BB962C8B-B14F-4D97-AF65-F5344CB8AC3E}">
        <p14:creationId xmlns:p14="http://schemas.microsoft.com/office/powerpoint/2010/main" val="989577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930334" y="6445730"/>
            <a:ext cx="6358916" cy="365125"/>
          </a:xfrm>
        </p:spPr>
        <p:txBody>
          <a:bodyPr/>
          <a:lstStyle/>
          <a:p>
            <a:r>
              <a:rPr lang="de-DE" b="1" dirty="0">
                <a:solidFill>
                  <a:srgbClr val="4C8F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QGIS-Talk  Sensor Things API in QGIS    …erste Schritte		Juli 2025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83432" y="404664"/>
            <a:ext cx="1127815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/>
              <a:t>Praktischer Teil 5: " das Diagramm zur vierten Karte"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>
                <a:hlinkClick r:id="rId2"/>
              </a:rPr>
              <a:t>https://iot.hamburg.de/v1.1/</a:t>
            </a:r>
            <a:r>
              <a:rPr lang="de-DE" dirty="0"/>
              <a:t> über Layer - Datenquellenverwaltung - </a:t>
            </a:r>
            <a:r>
              <a:rPr lang="de-DE" dirty="0" err="1"/>
              <a:t>SensorThings</a:t>
            </a:r>
            <a:r>
              <a:rPr lang="de-DE" dirty="0"/>
              <a:t> - "Hamburg„ öffnen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Orte (als Entity-Typ) und Punkt (als Geometrietyp) auswählen und hinzufügen = alle Orte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 für die Einschränkung befüllen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substringof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('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kehrsz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',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)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filtert alle Objekte, die die Zeichenkette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kehrsz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im Attribut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enthalten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startswith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,'Verkehrs')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filtert alle Objekte, die mit der Zeichenkette </a:t>
            </a:r>
            <a:r>
              <a:rPr lang="de-DE" b="1" dirty="0">
                <a:solidFill>
                  <a:schemeClr val="bg1">
                    <a:lumMod val="85000"/>
                  </a:schemeClr>
                </a:solidFill>
              </a:rPr>
              <a:t>Verkehrs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im Attribut </a:t>
            </a:r>
            <a:r>
              <a:rPr lang="de-DE" b="1" dirty="0" err="1">
                <a:solidFill>
                  <a:schemeClr val="bg1">
                    <a:lumMod val="85000"/>
                  </a:schemeClr>
                </a:solidFill>
              </a:rPr>
              <a:t>name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beginnen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b="1" dirty="0" err="1"/>
              <a:t>name</a:t>
            </a:r>
            <a:r>
              <a:rPr lang="de-DE" b="1" dirty="0"/>
              <a:t> </a:t>
            </a:r>
            <a:r>
              <a:rPr lang="de-DE" b="1" dirty="0" err="1"/>
              <a:t>eq</a:t>
            </a:r>
            <a:r>
              <a:rPr lang="de-DE" b="1" dirty="0"/>
              <a:t> 'Verkehrszählstelle 0343932' </a:t>
            </a:r>
            <a:r>
              <a:rPr lang="de-DE" dirty="0"/>
              <a:t>filtert alle Objekte, die die </a:t>
            </a:r>
            <a:br>
              <a:rPr lang="de-DE" dirty="0"/>
            </a:br>
            <a:r>
              <a:rPr lang="de-DE" dirty="0"/>
              <a:t>Zeichenkette </a:t>
            </a:r>
            <a:r>
              <a:rPr lang="de-DE" b="1" dirty="0"/>
              <a:t>Verkehrszählstelle 0343932</a:t>
            </a:r>
            <a:r>
              <a:rPr lang="de-DE" dirty="0"/>
              <a:t> im Attribut </a:t>
            </a:r>
            <a:r>
              <a:rPr lang="de-DE" b="1" dirty="0" err="1"/>
              <a:t>name</a:t>
            </a:r>
            <a:r>
              <a:rPr lang="de-DE" dirty="0"/>
              <a:t> enthalten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Thing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Datenstrom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Filtern auf </a:t>
            </a:r>
            <a:r>
              <a:rPr lang="de-DE" b="1" dirty="0" err="1"/>
              <a:t>substringof</a:t>
            </a:r>
            <a:r>
              <a:rPr lang="de-DE" b="1" dirty="0"/>
              <a:t>('Tag',</a:t>
            </a:r>
            <a:r>
              <a:rPr lang="de-DE" b="1" dirty="0" err="1"/>
              <a:t>name</a:t>
            </a:r>
            <a:r>
              <a:rPr lang="de-DE" b="1" dirty="0"/>
              <a:t>)</a:t>
            </a:r>
            <a:r>
              <a:rPr lang="de-DE" dirty="0"/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Beobachtungen (über Begrenzung nachdenken!)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Filtern auf </a:t>
            </a:r>
            <a:r>
              <a:rPr lang="de-DE" b="1" dirty="0" err="1"/>
              <a:t>year</a:t>
            </a:r>
            <a:r>
              <a:rPr lang="de-DE" b="1" dirty="0"/>
              <a:t>(</a:t>
            </a:r>
            <a:r>
              <a:rPr lang="de-DE" b="1" dirty="0" err="1"/>
              <a:t>resultTime</a:t>
            </a:r>
            <a:r>
              <a:rPr lang="de-DE" b="1" dirty="0"/>
              <a:t>) </a:t>
            </a:r>
            <a:r>
              <a:rPr lang="de-DE" b="1" dirty="0" err="1"/>
              <a:t>eq</a:t>
            </a:r>
            <a:r>
              <a:rPr lang="de-DE" b="1" dirty="0"/>
              <a:t> 2025 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Ergebnis ist weiter ein </a:t>
            </a:r>
            <a:r>
              <a:rPr lang="de-DE" dirty="0" err="1"/>
              <a:t>Punktlayer</a:t>
            </a:r>
            <a:r>
              <a:rPr lang="de-DE" dirty="0"/>
              <a:t>, jedoch mit nur noch genau einem Punkt mit (allen) Thing und einem  </a:t>
            </a:r>
            <a:br>
              <a:rPr lang="de-DE" dirty="0"/>
            </a:br>
            <a:r>
              <a:rPr lang="de-DE" dirty="0"/>
              <a:t>Datenstrom und allen Beobachtungen aus 2025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über Erweiterungen - Erweiterungen verwalten und installieren - Data </a:t>
            </a:r>
            <a:r>
              <a:rPr lang="de-DE" dirty="0" err="1"/>
              <a:t>Plotly</a:t>
            </a:r>
            <a:r>
              <a:rPr lang="de-DE" dirty="0"/>
              <a:t> installieren und Diagramm</a:t>
            </a:r>
            <a:br>
              <a:rPr lang="de-DE" dirty="0"/>
            </a:br>
            <a:r>
              <a:rPr lang="de-DE" dirty="0"/>
              <a:t>erstellen über </a:t>
            </a:r>
            <a:r>
              <a:rPr lang="de-DE" dirty="0" err="1"/>
              <a:t>result</a:t>
            </a:r>
            <a:r>
              <a:rPr lang="de-DE" dirty="0"/>
              <a:t> und </a:t>
            </a:r>
            <a:r>
              <a:rPr lang="de-DE" dirty="0" err="1"/>
              <a:t>resulttime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Siehe auch </a:t>
            </a:r>
            <a:r>
              <a:rPr lang="de-DE" dirty="0">
                <a:hlinkClick r:id="rId3"/>
              </a:rPr>
              <a:t>Wiki-Dokumentation</a:t>
            </a:r>
            <a:r>
              <a:rPr lang="de-DE" dirty="0"/>
              <a:t> :  das Diagramm zur vierten Karte</a:t>
            </a:r>
          </a:p>
        </p:txBody>
      </p:sp>
    </p:spTree>
    <p:extLst>
      <p:ext uri="{BB962C8B-B14F-4D97-AF65-F5344CB8AC3E}">
        <p14:creationId xmlns:p14="http://schemas.microsoft.com/office/powerpoint/2010/main" val="2043955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930334" y="6445730"/>
            <a:ext cx="6358916" cy="365125"/>
          </a:xfrm>
        </p:spPr>
        <p:txBody>
          <a:bodyPr/>
          <a:lstStyle/>
          <a:p>
            <a:r>
              <a:rPr lang="de-DE" b="1" dirty="0">
                <a:solidFill>
                  <a:srgbClr val="4C8F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QGIS-Talk  Sensor Things API in QGIS    …erste Schritte		Juli 2025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83432" y="404664"/>
            <a:ext cx="1050941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/>
              <a:t>Praktischer Teil 6: " zeige alle Sensoren einer Art mit dem aktuellen Sensor-Wert"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>
                <a:hlinkClick r:id="rId2"/>
              </a:rPr>
              <a:t>https://iot.hamburg.de/v1.1/</a:t>
            </a:r>
            <a:r>
              <a:rPr lang="de-DE" dirty="0"/>
              <a:t> über Layer - Datenquellenverwaltung - </a:t>
            </a:r>
            <a:r>
              <a:rPr lang="de-DE" dirty="0" err="1"/>
              <a:t>SensorThings</a:t>
            </a:r>
            <a:r>
              <a:rPr lang="de-DE" dirty="0"/>
              <a:t> - "Hamburg„ öffnen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Orte (als Entity-Typ) und Punkt (als Geometrietyp) auswählen und hinzufügen = alle Orte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 für die </a:t>
            </a:r>
            <a:r>
              <a:rPr lang="de-DE" dirty="0" err="1"/>
              <a:t>Entschränkung</a:t>
            </a:r>
            <a:r>
              <a:rPr lang="de-DE" dirty="0"/>
              <a:t> befüllen </a:t>
            </a:r>
            <a:r>
              <a:rPr lang="de-DE" b="1" dirty="0" err="1"/>
              <a:t>substringof</a:t>
            </a:r>
            <a:r>
              <a:rPr lang="de-DE" b="1" dirty="0"/>
              <a:t>('</a:t>
            </a:r>
            <a:r>
              <a:rPr lang="de-DE" b="1" dirty="0" err="1"/>
              <a:t>kehrsz</a:t>
            </a:r>
            <a:r>
              <a:rPr lang="de-DE" b="1" dirty="0"/>
              <a:t>',</a:t>
            </a:r>
            <a:r>
              <a:rPr lang="de-DE" b="1" dirty="0" err="1"/>
              <a:t>name</a:t>
            </a:r>
            <a:r>
              <a:rPr lang="de-DE" b="1" dirty="0"/>
              <a:t>)  </a:t>
            </a:r>
            <a:r>
              <a:rPr lang="de-DE" b="1" dirty="0" err="1"/>
              <a:t>and</a:t>
            </a:r>
            <a:r>
              <a:rPr lang="de-DE" b="1" dirty="0"/>
              <a:t> </a:t>
            </a:r>
            <a:r>
              <a:rPr lang="de-DE" b="1" dirty="0" err="1"/>
              <a:t>substringof</a:t>
            </a:r>
            <a:r>
              <a:rPr lang="de-DE" b="1" dirty="0"/>
              <a:t>('</a:t>
            </a:r>
            <a:r>
              <a:rPr lang="de-DE" b="1" dirty="0" err="1"/>
              <a:t>uerschnitt</a:t>
            </a:r>
            <a:r>
              <a:rPr lang="de-DE" b="1" dirty="0"/>
              <a:t>',</a:t>
            </a:r>
            <a:r>
              <a:rPr lang="de-DE" b="1" dirty="0" err="1"/>
              <a:t>description</a:t>
            </a:r>
            <a:r>
              <a:rPr lang="de-DE" b="1" dirty="0"/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Thing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Datenstrom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Filtern auf </a:t>
            </a:r>
            <a:r>
              <a:rPr lang="de-DE" b="1" dirty="0" err="1"/>
              <a:t>substringof</a:t>
            </a:r>
            <a:r>
              <a:rPr lang="de-DE" b="1" dirty="0"/>
              <a:t>(‚15',name)</a:t>
            </a:r>
            <a:r>
              <a:rPr lang="de-DE" dirty="0"/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erweitern der Auswahl auf Beobachtungen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Filtern auf </a:t>
            </a:r>
            <a:r>
              <a:rPr lang="de-DE" b="1" dirty="0"/>
              <a:t>Begrenzung=1 </a:t>
            </a:r>
            <a:r>
              <a:rPr lang="de-DE" dirty="0"/>
              <a:t>und</a:t>
            </a:r>
            <a:r>
              <a:rPr lang="de-DE" b="1" dirty="0"/>
              <a:t> </a:t>
            </a:r>
            <a:r>
              <a:rPr lang="de-DE" dirty="0"/>
              <a:t>Sortieren nach </a:t>
            </a:r>
            <a:r>
              <a:rPr lang="de-DE" b="1" dirty="0" err="1"/>
              <a:t>resultTime</a:t>
            </a:r>
            <a:r>
              <a:rPr lang="de-DE" b="1" dirty="0"/>
              <a:t> </a:t>
            </a:r>
            <a:r>
              <a:rPr lang="de-DE" dirty="0"/>
              <a:t>und</a:t>
            </a:r>
            <a:r>
              <a:rPr lang="de-DE" b="1" dirty="0"/>
              <a:t> </a:t>
            </a:r>
            <a:r>
              <a:rPr lang="de-DE" dirty="0"/>
              <a:t>Sortierung</a:t>
            </a:r>
            <a:r>
              <a:rPr lang="de-DE" b="1" dirty="0"/>
              <a:t> absteigend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Ergebnis ist ein </a:t>
            </a:r>
            <a:r>
              <a:rPr lang="de-DE" dirty="0" err="1"/>
              <a:t>Punktlayer</a:t>
            </a:r>
            <a:r>
              <a:rPr lang="de-DE" dirty="0"/>
              <a:t> mit dem aktuellen/letzten Wert des Datenstroms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Siehe auch </a:t>
            </a:r>
            <a:r>
              <a:rPr lang="de-DE" dirty="0">
                <a:hlinkClick r:id="rId3"/>
              </a:rPr>
              <a:t>Wiki-Dokumentation</a:t>
            </a:r>
            <a:r>
              <a:rPr lang="de-DE" dirty="0"/>
              <a:t> :  zeige alle Sensoren einer Art mit dem aktuellen Sensor-Wert</a:t>
            </a:r>
          </a:p>
        </p:txBody>
      </p:sp>
    </p:spTree>
    <p:extLst>
      <p:ext uri="{BB962C8B-B14F-4D97-AF65-F5344CB8AC3E}">
        <p14:creationId xmlns:p14="http://schemas.microsoft.com/office/powerpoint/2010/main" val="331570528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 Point Kreis Viersen 2019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 Kreis 2019" id="{5610FE4A-F118-4E60-BCE3-840326F0D739}" vid="{7367EBC9-35D6-47A4-BEE5-1078432C3F94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praesentation_kreis_2019-1</Template>
  <TotalTime>0</TotalTime>
  <Words>1126</Words>
  <Application>Microsoft Office PowerPoint</Application>
  <PresentationFormat>Breitbild</PresentationFormat>
  <Paragraphs>117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Dosis</vt:lpstr>
      <vt:lpstr>Dosis Bold</vt:lpstr>
      <vt:lpstr>Dosis Regular</vt:lpstr>
      <vt:lpstr>Wingdings</vt:lpstr>
      <vt:lpstr>Power Point Kreis Viersen 2019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UAK_GDI_BBOX_TOP_4_b_20241105</dc:title>
  <dc:creator>Hinkeldey</dc:creator>
  <cp:lastModifiedBy>Michael Stein</cp:lastModifiedBy>
  <cp:revision>480</cp:revision>
  <cp:lastPrinted>2019-08-21T12:05:02Z</cp:lastPrinted>
  <dcterms:created xsi:type="dcterms:W3CDTF">2019-11-18T07:54:31Z</dcterms:created>
  <dcterms:modified xsi:type="dcterms:W3CDTF">2026-02-10T12:40:04Z</dcterms:modified>
</cp:coreProperties>
</file>