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27" r:id="rId2"/>
    <p:sldId id="429" r:id="rId3"/>
    <p:sldId id="439" r:id="rId4"/>
    <p:sldId id="430" r:id="rId5"/>
    <p:sldId id="440" r:id="rId6"/>
    <p:sldId id="428" r:id="rId7"/>
    <p:sldId id="431" r:id="rId8"/>
    <p:sldId id="432" r:id="rId9"/>
    <p:sldId id="433" r:id="rId10"/>
    <p:sldId id="434" r:id="rId11"/>
    <p:sldId id="435" r:id="rId12"/>
    <p:sldId id="436" r:id="rId13"/>
    <p:sldId id="443" r:id="rId14"/>
    <p:sldId id="438" r:id="rId15"/>
    <p:sldId id="437" r:id="rId16"/>
    <p:sldId id="441" r:id="rId17"/>
    <p:sldId id="442" r:id="rId18"/>
    <p:sldId id="457" r:id="rId19"/>
    <p:sldId id="445" r:id="rId20"/>
    <p:sldId id="452" r:id="rId21"/>
    <p:sldId id="453" r:id="rId22"/>
    <p:sldId id="454" r:id="rId23"/>
    <p:sldId id="455" r:id="rId24"/>
    <p:sldId id="456" r:id="rId25"/>
    <p:sldId id="446" r:id="rId26"/>
    <p:sldId id="447" r:id="rId27"/>
    <p:sldId id="448" r:id="rId28"/>
    <p:sldId id="449" r:id="rId29"/>
    <p:sldId id="458" r:id="rId30"/>
    <p:sldId id="466" r:id="rId31"/>
    <p:sldId id="467" r:id="rId32"/>
    <p:sldId id="451" r:id="rId33"/>
    <p:sldId id="461" r:id="rId34"/>
    <p:sldId id="463" r:id="rId35"/>
    <p:sldId id="465" r:id="rId36"/>
    <p:sldId id="450" r:id="rId37"/>
    <p:sldId id="464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26" r:id="rId4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ni100" initials="s" lastIdx="1" clrIdx="0">
    <p:extLst>
      <p:ext uri="{19B8F6BF-5375-455C-9EA6-DF929625EA0E}">
        <p15:presenceInfo xmlns:p15="http://schemas.microsoft.com/office/powerpoint/2012/main" userId="stoni100" providerId="None"/>
      </p:ext>
    </p:extLst>
  </p:cmAuthor>
  <p:cmAuthor id="2" name="Hinkeldey, Björn" initials="HB" lastIdx="0" clrIdx="1">
    <p:extLst>
      <p:ext uri="{19B8F6BF-5375-455C-9EA6-DF929625EA0E}">
        <p15:presenceInfo xmlns:p15="http://schemas.microsoft.com/office/powerpoint/2012/main" userId="Hinkeldey, Bjö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2BD"/>
    <a:srgbClr val="00FF60"/>
    <a:srgbClr val="2FE966"/>
    <a:srgbClr val="4C8FC1"/>
    <a:srgbClr val="4692CC"/>
    <a:srgbClr val="969696"/>
    <a:srgbClr val="929393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>
      <p:cViewPr varScale="1">
        <p:scale>
          <a:sx n="119" d="100"/>
          <a:sy n="119" d="100"/>
        </p:scale>
        <p:origin x="102" y="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34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4D18B-7124-4A2C-9A49-F5B395F21084}" type="datetime1">
              <a:rPr lang="de-DE" smtClean="0"/>
              <a:t>18.03.2026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672CE-354C-4742-A44A-162FA630B4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17255-0246-468F-99CB-4F5CB2B70294}" type="datetime1">
              <a:rPr lang="de-DE" smtClean="0"/>
              <a:t>18.03.2026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986E8-1D74-48D1-B646-8C36A218F23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15680" y="1916832"/>
            <a:ext cx="7770912" cy="1296144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4692CC"/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&lt;Präsentationstitel</a:t>
            </a:r>
            <a:br>
              <a:rPr lang="de-DE" dirty="0"/>
            </a:br>
            <a:r>
              <a:rPr lang="de-DE" dirty="0"/>
              <a:t>Dosis </a:t>
            </a:r>
            <a:r>
              <a:rPr lang="de-DE" dirty="0" err="1"/>
              <a:t>SemiBold</a:t>
            </a:r>
            <a:r>
              <a:rPr lang="de-DE" dirty="0"/>
              <a:t>&gt;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215680" y="4785247"/>
            <a:ext cx="7770912" cy="299937"/>
          </a:xfrm>
        </p:spPr>
        <p:txBody>
          <a:bodyPr tIns="36000" bIns="36000">
            <a:noAutofit/>
          </a:bodyPr>
          <a:lstStyle>
            <a:lvl1pPr>
              <a:buNone/>
              <a:defRPr sz="1800" spc="8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 Regular" panose="020105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&lt;Veranstaltung&gt;</a:t>
            </a:r>
          </a:p>
        </p:txBody>
      </p:sp>
      <p:sp>
        <p:nvSpPr>
          <p:cNvPr id="4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215680" y="3717032"/>
            <a:ext cx="7770912" cy="576064"/>
          </a:xfrm>
        </p:spPr>
        <p:txBody>
          <a:bodyPr tIns="36000" bIns="36000">
            <a:noAutofit/>
          </a:bodyPr>
          <a:lstStyle>
            <a:lvl1pPr>
              <a:buNone/>
              <a:defRPr sz="2800" spc="8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 Regular" panose="020105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&lt;Referent&gt;</a:t>
            </a:r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219653" y="5157192"/>
            <a:ext cx="7770912" cy="299937"/>
          </a:xfrm>
        </p:spPr>
        <p:txBody>
          <a:bodyPr tIns="36000" bIns="36000">
            <a:noAutofit/>
          </a:bodyPr>
          <a:lstStyle>
            <a:lvl1pPr>
              <a:buNone/>
              <a:defRPr sz="1800" spc="8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 Regular" panose="020105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&lt;Ort, Datum&gt;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09600" y="1628801"/>
            <a:ext cx="9158808" cy="4497364"/>
          </a:xfr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644573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1100" b="0" kern="1200" spc="4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2504" y="6445731"/>
            <a:ext cx="9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pc="4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Folie </a:t>
            </a:r>
            <a:fld id="{6F7126F5-411D-42A4-82C7-A219F6B08A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898633" y="1628801"/>
            <a:ext cx="1755775" cy="1584175"/>
          </a:xfrm>
        </p:spPr>
        <p:txBody>
          <a:bodyPr>
            <a:noAutofit/>
          </a:bodyPr>
          <a:lstStyle>
            <a:lvl1pPr>
              <a:defRPr sz="1000">
                <a:solidFill>
                  <a:srgbClr val="4C8FC1"/>
                </a:solidFill>
              </a:defRPr>
            </a:lvl1pPr>
            <a:lvl2pPr>
              <a:defRPr sz="1200">
                <a:solidFill>
                  <a:srgbClr val="4C8FC1"/>
                </a:solidFill>
              </a:defRPr>
            </a:lvl2pPr>
            <a:lvl3pPr>
              <a:defRPr sz="1200">
                <a:solidFill>
                  <a:srgbClr val="4C8FC1"/>
                </a:solidFill>
              </a:defRPr>
            </a:lvl3pPr>
            <a:lvl4pPr>
              <a:defRPr sz="1200">
                <a:solidFill>
                  <a:srgbClr val="4C8FC1"/>
                </a:solidFill>
              </a:defRPr>
            </a:lvl4pPr>
            <a:lvl5pPr>
              <a:defRPr sz="1200">
                <a:solidFill>
                  <a:srgbClr val="4C8FC1"/>
                </a:solidFill>
              </a:defRPr>
            </a:lvl5pPr>
          </a:lstStyle>
          <a:p>
            <a:pPr lvl="0"/>
            <a:r>
              <a:rPr lang="de-DE" dirty="0"/>
              <a:t>unten Kapitel auflisten</a:t>
            </a:r>
            <a:br>
              <a:rPr lang="de-DE" dirty="0"/>
            </a:br>
            <a:r>
              <a:rPr lang="de-DE" dirty="0"/>
              <a:t>aktuelles Kapitel blau einfärben und fett markieren</a:t>
            </a:r>
            <a:br>
              <a:rPr lang="de-DE" dirty="0"/>
            </a:br>
            <a:r>
              <a:rPr lang="de-DE" dirty="0"/>
              <a:t>oder Übersicht löschen</a:t>
            </a:r>
            <a:br>
              <a:rPr lang="de-DE" dirty="0"/>
            </a:br>
            <a:r>
              <a:rPr lang="de-DE" dirty="0"/>
              <a:t>Diese Box wird nicht angezeigt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898633" y="3366122"/>
            <a:ext cx="1683990" cy="2760044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2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200"/>
            </a:lvl3pPr>
            <a:lvl4pPr marL="1371600" indent="0" algn="r">
              <a:buNone/>
              <a:defRPr sz="1200"/>
            </a:lvl4pPr>
          </a:lstStyle>
          <a:p>
            <a:pPr lvl="0"/>
            <a:r>
              <a:rPr lang="de-DE" dirty="0"/>
              <a:t>Einleitung</a:t>
            </a:r>
            <a:br>
              <a:rPr lang="de-DE" dirty="0"/>
            </a:br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Hauptteil</a:t>
            </a:r>
            <a:br>
              <a:rPr lang="de-DE" dirty="0"/>
            </a:br>
            <a:r>
              <a:rPr lang="de-DE" dirty="0"/>
              <a:t>Zusammenführung</a:t>
            </a:r>
            <a:br>
              <a:rPr lang="de-DE" dirty="0"/>
            </a:br>
            <a:r>
              <a:rPr lang="de-DE" dirty="0"/>
              <a:t>Fazit</a:t>
            </a:r>
            <a:br>
              <a:rPr lang="de-DE" dirty="0"/>
            </a:br>
            <a:r>
              <a:rPr lang="de-DE" dirty="0"/>
              <a:t>Ausblick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783633" y="3352062"/>
            <a:ext cx="8330085" cy="288032"/>
          </a:xfrm>
        </p:spPr>
        <p:txBody>
          <a:bodyPr>
            <a:noAutofit/>
          </a:bodyPr>
          <a:lstStyle>
            <a:lvl1pPr algn="l">
              <a:defRPr sz="2000" b="0" spc="20" baseline="0">
                <a:latin typeface="Dosis" panose="020106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&lt;Vorname Nachname&gt;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05672" y="1310123"/>
            <a:ext cx="87369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300" b="0" i="0" spc="11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cs typeface="Arial" pitchFamily="34" charset="0"/>
              </a:rPr>
              <a:t>Vielen Dank für Ihre Aufmerksamkeit!</a:t>
            </a: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2638962" y="3001314"/>
            <a:ext cx="8731019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1200" cap="none" spc="2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Dosis" panose="02010603020202060003" pitchFamily="2" charset="0"/>
              <a:ea typeface="+mj-ea"/>
              <a:cs typeface="Arial" pitchFamily="34" charset="0"/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5161" y="3707740"/>
            <a:ext cx="8328557" cy="360363"/>
          </a:xfrm>
        </p:spPr>
        <p:txBody>
          <a:bodyPr>
            <a:noAutofit/>
          </a:bodyPr>
          <a:lstStyle>
            <a:lvl1pPr algn="l">
              <a:buNone/>
              <a:defRPr sz="1800" spc="20" baseline="0">
                <a:latin typeface="Dosis" panose="020106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&lt;Amt  /  Abteilung&gt;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19737" y="4571841"/>
            <a:ext cx="7393981" cy="360363"/>
          </a:xfrm>
        </p:spPr>
        <p:txBody>
          <a:bodyPr>
            <a:noAutofit/>
          </a:bodyPr>
          <a:lstStyle>
            <a:lvl1pPr algn="l">
              <a:buNone/>
              <a:defRPr sz="1800" b="0">
                <a:latin typeface="Dosis" panose="020106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&lt;Mailadresse&gt;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2783632" y="4139788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kern="1200" spc="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ea typeface="+mn-ea"/>
                <a:cs typeface="Arial" pitchFamily="34" charset="0"/>
              </a:rPr>
              <a:t>Telefon</a:t>
            </a:r>
            <a:r>
              <a:rPr lang="de-DE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cs typeface="Arial" pitchFamily="34" charset="0"/>
              </a:rPr>
              <a:t>: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784789" y="4571836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E-Mail: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3719737" y="4139788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cs typeface="Arial" pitchFamily="34" charset="0"/>
              </a:rPr>
              <a:t>0 21 62 / 39-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896000" y="4140000"/>
            <a:ext cx="6217718" cy="36933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603020202060003" pitchFamily="2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&lt;Durchwahl&gt;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2783632" y="2829232"/>
            <a:ext cx="22294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kern="1200" spc="20" baseline="0" noProof="0" dirty="0">
                <a:solidFill>
                  <a:srgbClr val="4C8FC1"/>
                </a:solidFill>
                <a:latin typeface="Dosis" panose="02010603020202060003" pitchFamily="2" charset="0"/>
                <a:ea typeface="+mj-ea"/>
                <a:cs typeface="Arial" pitchFamily="34" charset="0"/>
              </a:rPr>
              <a:t>Ansprechpartner</a:t>
            </a:r>
            <a:r>
              <a:rPr kumimoji="0" lang="de-DE" sz="1800" b="0" i="0" u="none" strike="noStrike" kern="1200" cap="none" spc="2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Dosis" panose="02010603020202060003" pitchFamily="2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12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783632" y="6381328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ohne Spalt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9336360" y="644573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1100" b="0" kern="1200" spc="4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2504" y="6445731"/>
            <a:ext cx="9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pc="4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Folie </a:t>
            </a:r>
            <a:fld id="{6F7126F5-411D-42A4-82C7-A219F6B08A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09601" y="1628802"/>
            <a:ext cx="4478288" cy="44973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5"/>
          <p:cNvSpPr>
            <a:spLocks noGrp="1"/>
          </p:cNvSpPr>
          <p:nvPr>
            <p:ph sz="quarter" idx="12"/>
          </p:nvPr>
        </p:nvSpPr>
        <p:spPr>
          <a:xfrm>
            <a:off x="5303911" y="1628802"/>
            <a:ext cx="4478400" cy="44973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898633" y="1628801"/>
            <a:ext cx="1755775" cy="1584175"/>
          </a:xfrm>
        </p:spPr>
        <p:txBody>
          <a:bodyPr>
            <a:noAutofit/>
          </a:bodyPr>
          <a:lstStyle>
            <a:lvl1pPr>
              <a:defRPr sz="1000">
                <a:solidFill>
                  <a:srgbClr val="4C8FC1"/>
                </a:solidFill>
              </a:defRPr>
            </a:lvl1pPr>
            <a:lvl2pPr>
              <a:defRPr sz="1200">
                <a:solidFill>
                  <a:srgbClr val="4C8FC1"/>
                </a:solidFill>
              </a:defRPr>
            </a:lvl2pPr>
            <a:lvl3pPr>
              <a:defRPr sz="1200">
                <a:solidFill>
                  <a:srgbClr val="4C8FC1"/>
                </a:solidFill>
              </a:defRPr>
            </a:lvl3pPr>
            <a:lvl4pPr>
              <a:defRPr sz="1200">
                <a:solidFill>
                  <a:srgbClr val="4C8FC1"/>
                </a:solidFill>
              </a:defRPr>
            </a:lvl4pPr>
            <a:lvl5pPr>
              <a:defRPr sz="1200">
                <a:solidFill>
                  <a:srgbClr val="4C8FC1"/>
                </a:solidFill>
              </a:defRPr>
            </a:lvl5pPr>
          </a:lstStyle>
          <a:p>
            <a:pPr lvl="0"/>
            <a:r>
              <a:rPr lang="de-DE" dirty="0"/>
              <a:t>unten Kapitel auflisten</a:t>
            </a:r>
            <a:br>
              <a:rPr lang="de-DE" dirty="0"/>
            </a:br>
            <a:r>
              <a:rPr lang="de-DE" dirty="0"/>
              <a:t>aktuelles Kapitel blau einfärben und fett markieren</a:t>
            </a:r>
            <a:br>
              <a:rPr lang="de-DE" dirty="0"/>
            </a:br>
            <a:r>
              <a:rPr lang="de-DE" dirty="0"/>
              <a:t>oder Übersicht löschen</a:t>
            </a:r>
            <a:br>
              <a:rPr lang="de-DE" dirty="0"/>
            </a:br>
            <a:r>
              <a:rPr lang="de-DE" dirty="0"/>
              <a:t>Diese Box wird nicht angezeigt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898633" y="3366122"/>
            <a:ext cx="1683990" cy="2760044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2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200"/>
            </a:lvl3pPr>
            <a:lvl4pPr marL="1371600" indent="0" algn="r">
              <a:buNone/>
              <a:defRPr sz="1200"/>
            </a:lvl4pPr>
          </a:lstStyle>
          <a:p>
            <a:pPr lvl="0"/>
            <a:r>
              <a:rPr lang="de-DE" dirty="0"/>
              <a:t>Einleitung</a:t>
            </a:r>
            <a:br>
              <a:rPr lang="de-DE" dirty="0"/>
            </a:br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Hauptteil</a:t>
            </a:r>
            <a:br>
              <a:rPr lang="de-DE" dirty="0"/>
            </a:br>
            <a:r>
              <a:rPr lang="de-DE" dirty="0"/>
              <a:t>Zusammenführung</a:t>
            </a:r>
            <a:br>
              <a:rPr lang="de-DE" dirty="0"/>
            </a:br>
            <a:r>
              <a:rPr lang="de-DE" dirty="0"/>
              <a:t>Fazit</a:t>
            </a:r>
            <a:br>
              <a:rPr lang="de-DE" dirty="0"/>
            </a:br>
            <a:r>
              <a:rPr lang="de-DE" dirty="0"/>
              <a:t>Ausblick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644573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1100" b="0" kern="1200" spc="4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2504" y="6445731"/>
            <a:ext cx="9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pc="4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Folie </a:t>
            </a:r>
            <a:fld id="{6F7126F5-411D-42A4-82C7-A219F6B08A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898633" y="1628801"/>
            <a:ext cx="1755775" cy="1584175"/>
          </a:xfrm>
        </p:spPr>
        <p:txBody>
          <a:bodyPr>
            <a:noAutofit/>
          </a:bodyPr>
          <a:lstStyle>
            <a:lvl1pPr>
              <a:defRPr sz="1000">
                <a:solidFill>
                  <a:srgbClr val="4C8FC1"/>
                </a:solidFill>
              </a:defRPr>
            </a:lvl1pPr>
            <a:lvl2pPr>
              <a:defRPr sz="1200">
                <a:solidFill>
                  <a:srgbClr val="4C8FC1"/>
                </a:solidFill>
              </a:defRPr>
            </a:lvl2pPr>
            <a:lvl3pPr>
              <a:defRPr sz="1200">
                <a:solidFill>
                  <a:srgbClr val="4C8FC1"/>
                </a:solidFill>
              </a:defRPr>
            </a:lvl3pPr>
            <a:lvl4pPr>
              <a:defRPr sz="1200">
                <a:solidFill>
                  <a:srgbClr val="4C8FC1"/>
                </a:solidFill>
              </a:defRPr>
            </a:lvl4pPr>
            <a:lvl5pPr>
              <a:defRPr sz="1200">
                <a:solidFill>
                  <a:srgbClr val="4C8FC1"/>
                </a:solidFill>
              </a:defRPr>
            </a:lvl5pPr>
          </a:lstStyle>
          <a:p>
            <a:pPr lvl="0"/>
            <a:r>
              <a:rPr lang="de-DE" dirty="0"/>
              <a:t>unten Kapitel auflisten</a:t>
            </a:r>
            <a:br>
              <a:rPr lang="de-DE" dirty="0"/>
            </a:br>
            <a:r>
              <a:rPr lang="de-DE" dirty="0"/>
              <a:t>aktuelles Kapitel blau einfärben und fett markieren</a:t>
            </a:r>
            <a:br>
              <a:rPr lang="de-DE" dirty="0"/>
            </a:br>
            <a:r>
              <a:rPr lang="de-DE" dirty="0"/>
              <a:t>oder Übersicht löschen</a:t>
            </a:r>
            <a:br>
              <a:rPr lang="de-DE" dirty="0"/>
            </a:br>
            <a:r>
              <a:rPr lang="de-DE" dirty="0"/>
              <a:t>Diese Box wird nicht angezeigt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898633" y="3366122"/>
            <a:ext cx="1683990" cy="2760044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2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200"/>
            </a:lvl3pPr>
            <a:lvl4pPr marL="1371600" indent="0" algn="r">
              <a:buNone/>
              <a:defRPr sz="1200"/>
            </a:lvl4pPr>
          </a:lstStyle>
          <a:p>
            <a:pPr lvl="0"/>
            <a:r>
              <a:rPr lang="de-DE" dirty="0"/>
              <a:t>Einleitung</a:t>
            </a:r>
            <a:br>
              <a:rPr lang="de-DE" dirty="0"/>
            </a:br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Hauptteil</a:t>
            </a:r>
            <a:br>
              <a:rPr lang="de-DE" dirty="0"/>
            </a:br>
            <a:r>
              <a:rPr lang="de-DE" dirty="0"/>
              <a:t>Zusammenführung</a:t>
            </a:r>
            <a:br>
              <a:rPr lang="de-DE" dirty="0"/>
            </a:br>
            <a:r>
              <a:rPr lang="de-DE" dirty="0"/>
              <a:t>Fazit</a:t>
            </a:r>
            <a:br>
              <a:rPr lang="de-DE" dirty="0"/>
            </a:br>
            <a:r>
              <a:rPr lang="de-DE" dirty="0"/>
              <a:t>Ausblick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Spaltenüberschrift (für Verglei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9601" y="1628800"/>
            <a:ext cx="4478288" cy="463490"/>
          </a:xfrm>
        </p:spPr>
        <p:txBody>
          <a:bodyPr anchor="b"/>
          <a:lstStyle>
            <a:lvl1pPr marL="0" indent="0">
              <a:buNone/>
              <a:defRPr sz="2400" b="0">
                <a:latin typeface="Dosis Bold" panose="0201080302020206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durch Klicken bearbeiten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609601" y="2204864"/>
            <a:ext cx="4478288" cy="3921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07343" y="1628800"/>
            <a:ext cx="4478400" cy="463490"/>
          </a:xfrm>
        </p:spPr>
        <p:txBody>
          <a:bodyPr anchor="b"/>
          <a:lstStyle>
            <a:lvl1pPr marL="0" indent="0">
              <a:buNone/>
              <a:defRPr sz="2400" b="0">
                <a:latin typeface="Dosis Bold" panose="0201080302020206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durch Klicken bearbeiten</a:t>
            </a:r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5303911" y="2204864"/>
            <a:ext cx="4478400" cy="3921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36360" y="644573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1100" b="0" kern="1200" spc="4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0632504" y="6445731"/>
            <a:ext cx="9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pc="4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Folie </a:t>
            </a:r>
            <a:fld id="{6F7126F5-411D-42A4-82C7-A219F6B08A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898633" y="1628801"/>
            <a:ext cx="1755775" cy="1584175"/>
          </a:xfrm>
        </p:spPr>
        <p:txBody>
          <a:bodyPr>
            <a:noAutofit/>
          </a:bodyPr>
          <a:lstStyle>
            <a:lvl1pPr>
              <a:defRPr sz="1000">
                <a:solidFill>
                  <a:srgbClr val="4C8FC1"/>
                </a:solidFill>
              </a:defRPr>
            </a:lvl1pPr>
            <a:lvl2pPr>
              <a:defRPr sz="1200">
                <a:solidFill>
                  <a:srgbClr val="4C8FC1"/>
                </a:solidFill>
              </a:defRPr>
            </a:lvl2pPr>
            <a:lvl3pPr>
              <a:defRPr sz="1200">
                <a:solidFill>
                  <a:srgbClr val="4C8FC1"/>
                </a:solidFill>
              </a:defRPr>
            </a:lvl3pPr>
            <a:lvl4pPr>
              <a:defRPr sz="1200">
                <a:solidFill>
                  <a:srgbClr val="4C8FC1"/>
                </a:solidFill>
              </a:defRPr>
            </a:lvl4pPr>
            <a:lvl5pPr>
              <a:defRPr sz="1200">
                <a:solidFill>
                  <a:srgbClr val="4C8FC1"/>
                </a:solidFill>
              </a:defRPr>
            </a:lvl5pPr>
          </a:lstStyle>
          <a:p>
            <a:pPr lvl="0"/>
            <a:r>
              <a:rPr lang="de-DE" dirty="0"/>
              <a:t>unten Kapitel auflisten</a:t>
            </a:r>
            <a:br>
              <a:rPr lang="de-DE" dirty="0"/>
            </a:br>
            <a:r>
              <a:rPr lang="de-DE" dirty="0"/>
              <a:t>aktuelles Kapitel blau einfärben und fett markieren</a:t>
            </a:r>
            <a:br>
              <a:rPr lang="de-DE" dirty="0"/>
            </a:br>
            <a:r>
              <a:rPr lang="de-DE" dirty="0"/>
              <a:t>oder Übersicht löschen</a:t>
            </a:r>
            <a:br>
              <a:rPr lang="de-DE" dirty="0"/>
            </a:br>
            <a:r>
              <a:rPr lang="de-DE" dirty="0"/>
              <a:t>Diese Box wird nicht angezeigt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898633" y="3366122"/>
            <a:ext cx="1683990" cy="2760044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2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200"/>
            </a:lvl3pPr>
            <a:lvl4pPr marL="1371600" indent="0" algn="r">
              <a:buNone/>
              <a:defRPr sz="1200"/>
            </a:lvl4pPr>
          </a:lstStyle>
          <a:p>
            <a:pPr lvl="0"/>
            <a:r>
              <a:rPr lang="de-DE" dirty="0"/>
              <a:t>Einleitung</a:t>
            </a:r>
            <a:br>
              <a:rPr lang="de-DE" dirty="0"/>
            </a:br>
            <a:r>
              <a:rPr lang="de-DE" dirty="0"/>
              <a:t>Gliederung</a:t>
            </a:r>
            <a:br>
              <a:rPr lang="de-DE" dirty="0"/>
            </a:br>
            <a:r>
              <a:rPr lang="de-DE" dirty="0"/>
              <a:t>Hauptteil</a:t>
            </a:r>
            <a:br>
              <a:rPr lang="de-DE" dirty="0"/>
            </a:br>
            <a:r>
              <a:rPr lang="de-DE" dirty="0"/>
              <a:t>Zusammenführung</a:t>
            </a:r>
            <a:br>
              <a:rPr lang="de-DE" dirty="0"/>
            </a:br>
            <a:r>
              <a:rPr lang="de-DE" dirty="0"/>
              <a:t>Fazit</a:t>
            </a:r>
            <a:br>
              <a:rPr lang="de-DE" dirty="0"/>
            </a:br>
            <a:r>
              <a:rPr lang="de-DE" dirty="0"/>
              <a:t>Ausblick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5EB8AB-FA04-49C3-B18C-A10B9970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DB5B9D-4F67-4147-A321-DF6B4E1A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D8ADD3-48C9-42FC-A267-20860EF8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56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58689"/>
            <a:ext cx="12204000" cy="726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628799"/>
            <a:ext cx="9131224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644573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de-DE" sz="1100" b="0" kern="1200" spc="4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ea typeface="+mn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2504" y="6445731"/>
            <a:ext cx="9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pc="40" baseline="0">
                <a:solidFill>
                  <a:schemeClr val="tx1">
                    <a:lumMod val="50000"/>
                    <a:lumOff val="50000"/>
                  </a:schemeClr>
                </a:solidFill>
                <a:latin typeface="Dosis" panose="02010503020202060003" pitchFamily="2" charset="0"/>
                <a:cs typeface="Arial" pitchFamily="34" charset="0"/>
              </a:defRPr>
            </a:lvl1pPr>
          </a:lstStyle>
          <a:p>
            <a:r>
              <a:rPr lang="de-DE" dirty="0"/>
              <a:t>Folie </a:t>
            </a:r>
            <a:fld id="{6F7126F5-411D-42A4-82C7-A219F6B08A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Von Sensor bis Karte: Erste Schritte mit QGIS und SensorThings API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4" r:id="rId5"/>
    <p:sldLayoutId id="2147483663" r:id="rId6"/>
    <p:sldLayoutId id="214748366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200" kern="1200" spc="70" baseline="0">
          <a:solidFill>
            <a:srgbClr val="4C8FC1"/>
          </a:solidFill>
          <a:latin typeface="Dosis" panose="02010503020202060003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spc="50" baseline="0">
          <a:solidFill>
            <a:schemeClr val="tx1">
              <a:lumMod val="50000"/>
              <a:lumOff val="50000"/>
            </a:schemeClr>
          </a:solidFill>
          <a:latin typeface="Dosis" panose="02010503020202060003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 spc="40" baseline="0">
          <a:solidFill>
            <a:schemeClr val="tx1">
              <a:lumMod val="50000"/>
              <a:lumOff val="50000"/>
            </a:schemeClr>
          </a:solidFill>
          <a:latin typeface="Dosis" panose="02010503020202060003" pitchFamily="2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 spc="30" baseline="0">
          <a:solidFill>
            <a:schemeClr val="tx1">
              <a:lumMod val="50000"/>
              <a:lumOff val="50000"/>
            </a:schemeClr>
          </a:solidFill>
          <a:latin typeface="Dosis" panose="02010503020202060003" pitchFamily="2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data-kreis-viersen.de/QGIS/STA/STA%20Kreis%20Herford.qgz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data-kreis-viersen.de/QGIS/STA/STA%20Kreis%20Herford.qgz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-kreis-viersen.de/QGIS/STA/" TargetMode="External"/><Relationship Id="rId2" Type="http://schemas.openxmlformats.org/officeDocument/2006/relationships/hyperlink" Target="mailto:Michael.Stein@Kreis-Viersen.d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t.hamburg.de/v1.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-kreis-viersen.de/QGIS/ST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opengeospatial/sensorthings/blob/master/PublicEndPoints.m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E716-7374-C63A-E2DB-827469B2F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FF0F50-528D-F88A-FE4D-297137FF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0334" y="6445730"/>
            <a:ext cx="6190002" cy="365125"/>
          </a:xfrm>
        </p:spPr>
        <p:txBody>
          <a:bodyPr/>
          <a:lstStyle/>
          <a:p>
            <a:r>
              <a:rPr lang="de-DE" dirty="0"/>
              <a:t>Von Sensor bis Karte: Erste Schritte mit QGIS und SensorThings API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631504" y="404664"/>
            <a:ext cx="8633688" cy="3960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 spc="70" baseline="0">
                <a:solidFill>
                  <a:srgbClr val="4C8FC1"/>
                </a:solidFill>
                <a:latin typeface="Dosis" panose="02010503020202060003" pitchFamily="2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318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FOSSGIS 2026</a:t>
            </a:r>
          </a:p>
          <a:p>
            <a:pPr algn="ctr"/>
            <a:r>
              <a:rPr lang="de-DE" b="1" dirty="0">
                <a:solidFill>
                  <a:srgbClr val="318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Von Sensor bis Karte: Erste Schritte mit QGIS und SensorThings API</a:t>
            </a:r>
          </a:p>
          <a:p>
            <a:pPr algn="ctr"/>
            <a:endParaRPr lang="de-DE" b="1" dirty="0">
              <a:solidFill>
                <a:srgbClr val="3182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+mj-lt"/>
              </a:rPr>
              <a:t>Michael Stein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+mj-lt"/>
              </a:rPr>
              <a:t>Kreis Viersen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5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1B0B01D-82F7-20F0-1A41-A6864E81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07E2DF-E542-C551-490C-C1CC6F30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297861-AF02-B957-DEF1-B1ADF6FF2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93275"/>
            <a:ext cx="8316416" cy="57261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43C2015-F22B-90B6-7682-158C4F5D442E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6424CA-24FA-1B60-32C6-91E7C7DD9D3B}"/>
              </a:ext>
            </a:extLst>
          </p:cNvPr>
          <p:cNvSpPr txBox="1"/>
          <p:nvPr/>
        </p:nvSpPr>
        <p:spPr>
          <a:xfrm>
            <a:off x="7838692" y="5445224"/>
            <a:ext cx="290111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Das sieht kompliziert aus …..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0E34DE-4B65-5DF9-D071-A0874177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358AA-224C-F9B7-CDF8-16BDCC10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C582AE-7EF7-84AE-F948-AB2753B0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7145"/>
            <a:ext cx="8712968" cy="60275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1C5FEC-A868-7239-E450-1F3E48E7522C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5F8E74-8B82-3EB2-C864-6E8F16D09955}"/>
              </a:ext>
            </a:extLst>
          </p:cNvPr>
          <p:cNvSpPr txBox="1"/>
          <p:nvPr/>
        </p:nvSpPr>
        <p:spPr>
          <a:xfrm>
            <a:off x="7838692" y="5445224"/>
            <a:ext cx="3651641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Das reicht für 90% aller Aufgaben…..</a:t>
            </a:r>
          </a:p>
          <a:p>
            <a:r>
              <a:rPr lang="de-DE" b="1" dirty="0">
                <a:solidFill>
                  <a:schemeClr val="tx1"/>
                </a:solidFill>
              </a:rPr>
              <a:t>… die Beobachtungen an einem Ort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AC2DDC-F878-B5D8-92EA-04EEB48C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086F91-C21A-720E-50B0-921C84E7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957B4-4B27-BC6C-52BB-3E305F9A049F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F617E6-FB3E-741A-545D-BB19187C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60" y="47145"/>
            <a:ext cx="4171950" cy="599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423A6C-5FBC-65CC-F873-6E75C907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48680"/>
            <a:ext cx="41719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992C2A0-B8D2-BBA3-307B-EABAEC022FE7}"/>
              </a:ext>
            </a:extLst>
          </p:cNvPr>
          <p:cNvSpPr txBox="1"/>
          <p:nvPr/>
        </p:nvSpPr>
        <p:spPr>
          <a:xfrm>
            <a:off x="231957" y="4581128"/>
            <a:ext cx="4090351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Der Weg </a:t>
            </a:r>
          </a:p>
          <a:p>
            <a:r>
              <a:rPr lang="de-DE" b="1" dirty="0">
                <a:solidFill>
                  <a:schemeClr val="tx1"/>
                </a:solidFill>
              </a:rPr>
              <a:t>Orte-&gt;Thing-&gt;Datenstrom-&gt;Beobachtung</a:t>
            </a:r>
          </a:p>
          <a:p>
            <a:r>
              <a:rPr lang="de-DE" b="1" dirty="0">
                <a:solidFill>
                  <a:schemeClr val="tx1"/>
                </a:solidFill>
              </a:rPr>
              <a:t>führt immer zu den gleichen Attributen </a:t>
            </a:r>
          </a:p>
          <a:p>
            <a:r>
              <a:rPr lang="de-DE" b="1" dirty="0">
                <a:solidFill>
                  <a:schemeClr val="tx1"/>
                </a:solidFill>
              </a:rPr>
              <a:t>und Formaten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6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690A-F5DB-9B34-036E-27339EF64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1B35F1-D22B-8C46-12B5-5ABDE804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890102-FD62-3DCE-E285-7D36845A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B5432D-B0D4-7497-0DB2-F6FF8295643A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757603-DCA6-AB2E-2A78-87043EE08134}"/>
              </a:ext>
            </a:extLst>
          </p:cNvPr>
          <p:cNvSpPr txBox="1"/>
          <p:nvPr/>
        </p:nvSpPr>
        <p:spPr>
          <a:xfrm>
            <a:off x="1055440" y="159532"/>
            <a:ext cx="724198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Attributnamen und Format sind konstant, die Inhalte sind komplex anders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50E234C-1A59-EFE1-3206-07EC3961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674906"/>
            <a:ext cx="11540545" cy="60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96FD30-9004-F4B5-CC68-FF9EDAF6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C3D171-FB4F-1693-B0F1-ADEA9117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9BB149-9200-4F7C-2F75-7A9361C6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72" y="244115"/>
            <a:ext cx="9675440" cy="448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AFC999B-40BB-C8F4-4E8C-CDDE6FB222F3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1FEDE-723F-EB65-421B-5852E5563AC1}"/>
              </a:ext>
            </a:extLst>
          </p:cNvPr>
          <p:cNvSpPr txBox="1"/>
          <p:nvPr/>
        </p:nvSpPr>
        <p:spPr>
          <a:xfrm>
            <a:off x="4064616" y="4971300"/>
            <a:ext cx="486607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funktioniert zu 90% wie Datenquellenverwaltung</a:t>
            </a:r>
          </a:p>
          <a:p>
            <a:r>
              <a:rPr lang="de-DE" b="1">
                <a:solidFill>
                  <a:schemeClr val="tx1"/>
                </a:solidFill>
              </a:rPr>
              <a:t> - für </a:t>
            </a:r>
            <a:r>
              <a:rPr lang="de-DE" b="1" dirty="0">
                <a:solidFill>
                  <a:schemeClr val="tx1"/>
                </a:solidFill>
              </a:rPr>
              <a:t>diesen Vortrag </a:t>
            </a:r>
            <a:r>
              <a:rPr lang="de-DE" b="1">
                <a:solidFill>
                  <a:schemeClr val="tx1"/>
                </a:solidFill>
              </a:rPr>
              <a:t>keine Vorteile - 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5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D07816E-2803-468F-47ED-FF0C17FD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C348105-424D-CD3E-346C-517F4342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0D7B6A-6435-E9CB-B1A8-428AEF56934B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CB6A9D-7953-EB3C-BAB3-4EE0DA1CCDC4}"/>
              </a:ext>
            </a:extLst>
          </p:cNvPr>
          <p:cNvSpPr txBox="1"/>
          <p:nvPr/>
        </p:nvSpPr>
        <p:spPr>
          <a:xfrm>
            <a:off x="1055440" y="159532"/>
            <a:ext cx="521816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Einstieg immer über Layer-&gt;Datenquellenverwaltung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1308E4-B819-E5E6-B89A-5862A2AA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599815"/>
            <a:ext cx="7704856" cy="625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50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7A3BE-021D-72E4-0A50-C2907B0BC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5E1E824-F79B-485D-371E-E03A88B22477}"/>
              </a:ext>
            </a:extLst>
          </p:cNvPr>
          <p:cNvSpPr txBox="1"/>
          <p:nvPr/>
        </p:nvSpPr>
        <p:spPr>
          <a:xfrm>
            <a:off x="3895655" y="2852936"/>
            <a:ext cx="2344361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5B0A89-D834-2028-7318-F42B2882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DF377A-2A8D-4023-979C-4102D39A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16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BD12D2B-8A67-DD30-DDC5-33B2529B57CD}"/>
              </a:ext>
            </a:extLst>
          </p:cNvPr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231892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2CA038-7FE9-87A2-C4CB-7355ECD6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FCD7AD-020F-E973-8A26-0F056E7F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84FD49-AE79-8AE4-EC48-F31FE4568029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08E4E2-26EE-3B6A-7556-DBA9F4A5152A}"/>
              </a:ext>
            </a:extLst>
          </p:cNvPr>
          <p:cNvSpPr txBox="1"/>
          <p:nvPr/>
        </p:nvSpPr>
        <p:spPr>
          <a:xfrm>
            <a:off x="2711624" y="908720"/>
            <a:ext cx="3865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Variante A: freies Erkunden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Mal schauen, was so drin 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Variante B: Auftrag</a:t>
            </a:r>
          </a:p>
          <a:p>
            <a:r>
              <a:rPr lang="de-DE" b="1" dirty="0"/>
              <a:t>z.B. finde Sensorwerte für Hochwasser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B39822-74A4-1860-FE9A-D3DD9F03748B}"/>
              </a:ext>
            </a:extLst>
          </p:cNvPr>
          <p:cNvSpPr txBox="1"/>
          <p:nvPr/>
        </p:nvSpPr>
        <p:spPr>
          <a:xfrm>
            <a:off x="2711624" y="3244334"/>
            <a:ext cx="521816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Einstieg immer über Layer-&gt;Datenquellenverwaltung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F48F1C-328B-E0BA-6FF2-8BA59BC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FAA54B-FB1B-3EB8-11D6-99FD4950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016FB5-4201-3421-4B36-FBF69E32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58" y="13302"/>
            <a:ext cx="9345398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1064EE-5227-C28B-B5EE-C054E765CE71}"/>
              </a:ext>
            </a:extLst>
          </p:cNvPr>
          <p:cNvSpPr txBox="1"/>
          <p:nvPr/>
        </p:nvSpPr>
        <p:spPr>
          <a:xfrm>
            <a:off x="5159896" y="260648"/>
            <a:ext cx="3759747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„gibt mir von einer beliebigen STA </a:t>
            </a:r>
          </a:p>
          <a:p>
            <a:r>
              <a:rPr lang="de-DE" b="1" dirty="0">
                <a:solidFill>
                  <a:schemeClr val="tx1"/>
                </a:solidFill>
              </a:rPr>
              <a:t>alle Orte mit dem letzten Messwert“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997E-FF70-55C1-9EE1-608701A4E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7CE035-327C-6164-C723-635B86D0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2D4216B-1E6E-A277-5BF9-BC842DE4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19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CF82B6-339C-ACA4-2577-F3BEEBB917E3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9D0889-5F64-5EDB-3F21-CC0D0A65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0D5D5C5-186A-6183-F2F7-A5B6928A58C2}"/>
              </a:ext>
            </a:extLst>
          </p:cNvPr>
          <p:cNvSpPr/>
          <p:nvPr/>
        </p:nvSpPr>
        <p:spPr>
          <a:xfrm>
            <a:off x="3143672" y="393395"/>
            <a:ext cx="1152128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CE24F2-65DF-4C48-81A1-89C9174877B8}"/>
              </a:ext>
            </a:extLst>
          </p:cNvPr>
          <p:cNvSpPr/>
          <p:nvPr/>
        </p:nvSpPr>
        <p:spPr>
          <a:xfrm>
            <a:off x="3503712" y="1124744"/>
            <a:ext cx="1728192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6323A6-3491-EA1F-DA5A-B054CF36D0CE}"/>
              </a:ext>
            </a:extLst>
          </p:cNvPr>
          <p:cNvSpPr txBox="1"/>
          <p:nvPr/>
        </p:nvSpPr>
        <p:spPr>
          <a:xfrm>
            <a:off x="6528048" y="836712"/>
            <a:ext cx="308892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Auswahl der STA / Eingabe URL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9A556F44-D666-7810-F70E-4126A125C688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4295800" y="476672"/>
            <a:ext cx="2232248" cy="54470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F34F4259-D307-FE5F-C4D5-A3B0C3242AD0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5231904" y="1021378"/>
            <a:ext cx="1296144" cy="22904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202691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49F4D-CFAF-7DBD-0D7E-529D6526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034DFE-ADE1-DE33-8863-34E2305C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1341E5-E16D-CE3C-D9BD-247263B1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9319FD-DF81-52A1-245B-9C911FAC4C83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CF0E5F-614B-94B4-6D6E-E529AD1D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443E18D-B23B-7056-AE88-DBE0CCF8033D}"/>
              </a:ext>
            </a:extLst>
          </p:cNvPr>
          <p:cNvSpPr/>
          <p:nvPr/>
        </p:nvSpPr>
        <p:spPr>
          <a:xfrm>
            <a:off x="5447928" y="3140968"/>
            <a:ext cx="1728192" cy="478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43FC055-1953-5A7B-1377-6AD7C5364A22}"/>
              </a:ext>
            </a:extLst>
          </p:cNvPr>
          <p:cNvSpPr txBox="1"/>
          <p:nvPr/>
        </p:nvSpPr>
        <p:spPr>
          <a:xfrm>
            <a:off x="6528048" y="836712"/>
            <a:ext cx="30899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/>
              <a:t>Punkte auswählen </a:t>
            </a:r>
            <a:r>
              <a:rPr lang="de-DE" dirty="0"/>
              <a:t>(zu 99% ok)</a:t>
            </a:r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C4042D22-5C15-626A-B3E5-D56656E6B98E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6521139" y="1861025"/>
            <a:ext cx="2174058" cy="86409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9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DAB2-D2FE-A07F-6B55-91FEE25C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693696-59B9-5CED-F4FB-93BEEAA8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D22577-0457-FF75-E9A9-BF8EF5A2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A5AD83-79E3-036B-658A-9E25C8F5AC29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B9DADC-ED33-7C0A-B766-E11626CE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49E1B06-82D6-E39E-58E3-1C7FFABD2D30}"/>
              </a:ext>
            </a:extLst>
          </p:cNvPr>
          <p:cNvSpPr/>
          <p:nvPr/>
        </p:nvSpPr>
        <p:spPr>
          <a:xfrm>
            <a:off x="3215680" y="4581128"/>
            <a:ext cx="1152128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55CD92-B3EE-6F89-E19A-0D2A3C708310}"/>
              </a:ext>
            </a:extLst>
          </p:cNvPr>
          <p:cNvSpPr txBox="1"/>
          <p:nvPr/>
        </p:nvSpPr>
        <p:spPr>
          <a:xfrm>
            <a:off x="6528048" y="836712"/>
            <a:ext cx="354327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Reinklicken und „Things“ auswählen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25000783-92DF-0FB8-B42D-493DFBB35227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rot="10800000" flipV="1">
            <a:off x="4367808" y="1021378"/>
            <a:ext cx="2160240" cy="368542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B62BEDC9-F80A-F0C3-4636-90ED1882E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16832"/>
            <a:ext cx="343494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45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C01A-614A-4A8C-6461-D390125C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8FCBDA-5054-6C04-AE78-185F00F9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4373B7-C837-794B-40D9-8A3996B5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77CBE4-5DC9-1BDB-A453-7C4789DD203B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0A439A-8B78-3003-1DE1-8E9A005DD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4A8456D-0A00-A054-0A3B-E7A5C8125A77}"/>
              </a:ext>
            </a:extLst>
          </p:cNvPr>
          <p:cNvSpPr/>
          <p:nvPr/>
        </p:nvSpPr>
        <p:spPr>
          <a:xfrm>
            <a:off x="3215680" y="4829236"/>
            <a:ext cx="2160240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316F1B2-9D00-FB6E-4F1D-B4F1EF525799}"/>
              </a:ext>
            </a:extLst>
          </p:cNvPr>
          <p:cNvSpPr txBox="1"/>
          <p:nvPr/>
        </p:nvSpPr>
        <p:spPr>
          <a:xfrm>
            <a:off x="6528048" y="836712"/>
            <a:ext cx="463774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Reinklicken und „Datenströme“ auswählen</a:t>
            </a:r>
          </a:p>
          <a:p>
            <a:r>
              <a:rPr lang="de-DE" dirty="0"/>
              <a:t>(Begrenzung =10 ist sinnvoll z.B. wegen Wetter-</a:t>
            </a:r>
            <a:br>
              <a:rPr lang="de-DE" dirty="0"/>
            </a:br>
            <a:r>
              <a:rPr lang="de-DE" dirty="0" err="1"/>
              <a:t>stationen</a:t>
            </a:r>
            <a:r>
              <a:rPr lang="de-DE" dirty="0"/>
              <a:t> mit Temperatur, Luftdruck, etc..)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AD71689C-3921-AD9E-B350-FE8CCAF5F58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3701434" y="1298376"/>
            <a:ext cx="2826614" cy="353085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9672C72-4D36-F742-56AC-4FC3A1055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16832"/>
            <a:ext cx="343494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07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C9D7-EA3E-B677-FE33-90A5D7DE6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9D132D1-0BE9-F0E9-34C1-566EAACE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F88A28-650D-5156-D31D-085ED255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210BF2-3F03-931F-1A5C-8F8891E2408D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D58C58-A32B-1E9D-F061-65478B67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9163E74-748B-F551-9145-A624E3CC97F1}"/>
              </a:ext>
            </a:extLst>
          </p:cNvPr>
          <p:cNvSpPr/>
          <p:nvPr/>
        </p:nvSpPr>
        <p:spPr>
          <a:xfrm>
            <a:off x="3215680" y="5049852"/>
            <a:ext cx="2160240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E0D530-4DC0-317A-B82A-23D3BD081AE7}"/>
              </a:ext>
            </a:extLst>
          </p:cNvPr>
          <p:cNvSpPr txBox="1"/>
          <p:nvPr/>
        </p:nvSpPr>
        <p:spPr>
          <a:xfrm>
            <a:off x="6528048" y="836712"/>
            <a:ext cx="45838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Reinklicken und „Beobachtungen“ auswählen</a:t>
            </a:r>
          </a:p>
          <a:p>
            <a:r>
              <a:rPr lang="de-DE" dirty="0"/>
              <a:t>und Begrenzung = 1 (Default 100 erzeugt</a:t>
            </a:r>
          </a:p>
          <a:p>
            <a:r>
              <a:rPr lang="de-DE" dirty="0"/>
              <a:t>100fache Ergebnismenge !)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D5409C60-99C7-3655-17BD-C7FE6F591EE0}"/>
              </a:ext>
            </a:extLst>
          </p:cNvPr>
          <p:cNvCxnSpPr>
            <a:cxnSpLocks/>
            <a:stCxn id="9" idx="1"/>
            <a:endCxn id="7" idx="0"/>
          </p:cNvCxnSpPr>
          <p:nvPr/>
        </p:nvCxnSpPr>
        <p:spPr>
          <a:xfrm rot="10800000" flipV="1">
            <a:off x="4295800" y="1298376"/>
            <a:ext cx="2232248" cy="375147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7142205-9B4E-7A49-7E9D-EF761310C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16832"/>
            <a:ext cx="343494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70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CBE3-5BC4-E2D5-9AA4-C95FD6BE7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681F988-A78C-31C6-A38C-0D416D75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97C11B-EE05-7041-ED61-D64607E9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EC8695-3DF6-993D-AC12-CCBC9AC5E6D4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C8FFA0-7E93-4F5C-913B-6F2A0603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1" y="0"/>
            <a:ext cx="9345398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41362E9-0BE9-8DA4-A5A6-3727ACE7F65B}"/>
              </a:ext>
            </a:extLst>
          </p:cNvPr>
          <p:cNvSpPr/>
          <p:nvPr/>
        </p:nvSpPr>
        <p:spPr>
          <a:xfrm>
            <a:off x="5231904" y="5073896"/>
            <a:ext cx="2160240" cy="251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806F43-0BE5-7623-5CD5-CD6BF64160C8}"/>
              </a:ext>
            </a:extLst>
          </p:cNvPr>
          <p:cNvSpPr txBox="1"/>
          <p:nvPr/>
        </p:nvSpPr>
        <p:spPr>
          <a:xfrm>
            <a:off x="6528048" y="836712"/>
            <a:ext cx="398256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Diese Einstellung liefert zu jedem Sensor</a:t>
            </a:r>
          </a:p>
          <a:p>
            <a:r>
              <a:rPr lang="de-DE" dirty="0"/>
              <a:t>immer die aktuellste Beobachtung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9F975914-EE4C-B250-D33E-39436A6CF2DE}"/>
              </a:ext>
            </a:extLst>
          </p:cNvPr>
          <p:cNvCxnSpPr>
            <a:cxnSpLocks/>
            <a:stCxn id="9" idx="1"/>
            <a:endCxn id="7" idx="0"/>
          </p:cNvCxnSpPr>
          <p:nvPr/>
        </p:nvCxnSpPr>
        <p:spPr>
          <a:xfrm rot="10800000" flipV="1">
            <a:off x="6312024" y="1159878"/>
            <a:ext cx="216024" cy="391401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B7347EE7-FDE5-098B-82B8-ADC668660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916832"/>
            <a:ext cx="343494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18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FD4B-83C6-66BB-0734-FD44D714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6369BE-1D85-3D31-FA50-12CA2956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724AD4-AD86-BB2E-F940-951C9870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F68098-E293-2EF9-4DDF-8C4AD0680555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F3F06A-1479-0F4D-41CF-A35DD061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2" y="1072450"/>
            <a:ext cx="6393805" cy="34366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F25070-83ED-5EED-645E-BBD5FBA2F98B}"/>
              </a:ext>
            </a:extLst>
          </p:cNvPr>
          <p:cNvSpPr txBox="1"/>
          <p:nvPr/>
        </p:nvSpPr>
        <p:spPr>
          <a:xfrm>
            <a:off x="7104112" y="1674674"/>
            <a:ext cx="4612994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Einstellungen reichen (bisher) für alle STA, 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für jeden Sensor 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Datenstrom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einen 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mit dem aktuellen Sensorwert </a:t>
            </a:r>
          </a:p>
          <a:p>
            <a:r>
              <a:rPr lang="de-DE" dirty="0">
                <a:solidFill>
                  <a:schemeClr val="tx1"/>
                </a:solidFill>
              </a:rPr>
              <a:t>erzeugen</a:t>
            </a:r>
          </a:p>
        </p:txBody>
      </p:sp>
    </p:spTree>
    <p:extLst>
      <p:ext uri="{BB962C8B-B14F-4D97-AF65-F5344CB8AC3E}">
        <p14:creationId xmlns:p14="http://schemas.microsoft.com/office/powerpoint/2010/main" val="406660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D5DF-E966-503C-AA1D-541712C8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ACF096A-9720-7544-FDDB-31149E23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A01F93-497E-A407-7E30-2FB8D54C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20E009-692F-4C2B-C074-173278A11DAC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1A52F7-6A2C-DC5F-5A10-7954019C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60565"/>
            <a:ext cx="3114000" cy="611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E176D53-871C-840F-D4A1-9ACE10BF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680" b="3482"/>
          <a:stretch>
            <a:fillRect/>
          </a:stretch>
        </p:blipFill>
        <p:spPr>
          <a:xfrm>
            <a:off x="4731799" y="47145"/>
            <a:ext cx="3020386" cy="611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EC6ECCE-37D5-7CE3-6742-41B4E88F14C1}"/>
              </a:ext>
            </a:extLst>
          </p:cNvPr>
          <p:cNvSpPr txBox="1"/>
          <p:nvPr/>
        </p:nvSpPr>
        <p:spPr>
          <a:xfrm>
            <a:off x="9624392" y="1052736"/>
            <a:ext cx="22286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Attributtabelle öffnen</a:t>
            </a:r>
          </a:p>
          <a:p>
            <a:r>
              <a:rPr lang="de-DE" dirty="0"/>
              <a:t>und scrollen</a:t>
            </a:r>
          </a:p>
          <a:p>
            <a:endParaRPr lang="de-DE" dirty="0"/>
          </a:p>
          <a:p>
            <a:r>
              <a:rPr lang="de-DE" dirty="0"/>
              <a:t>oder</a:t>
            </a:r>
          </a:p>
          <a:p>
            <a:endParaRPr lang="de-DE" dirty="0"/>
          </a:p>
          <a:p>
            <a:r>
              <a:rPr lang="de-DE" dirty="0"/>
              <a:t>Attribute-Menge </a:t>
            </a:r>
          </a:p>
          <a:p>
            <a:r>
              <a:rPr lang="de-DE" dirty="0"/>
              <a:t>beschränken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11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EE154-E3BF-0EF4-8B02-9D949A33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4A7654-C947-56B9-38F5-89898362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A604E-DA98-BE74-48E6-344ECEB0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537165-6F95-FEBB-1F8F-1E5E2806C825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F6D439-0C96-4DA2-0385-DFFC81C3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843850"/>
            <a:ext cx="11578919" cy="5170300"/>
          </a:xfrm>
          <a:prstGeom prst="rect">
            <a:avLst/>
          </a:prstGeom>
        </p:spPr>
      </p:pic>
      <p:sp>
        <p:nvSpPr>
          <p:cNvPr id="7" name="Multiplikationszeichen 6">
            <a:extLst>
              <a:ext uri="{FF2B5EF4-FFF2-40B4-BE49-F238E27FC236}">
                <a16:creationId xmlns:a16="http://schemas.microsoft.com/office/drawing/2014/main" id="{C1913480-3018-3369-B77D-F0FE18031DA6}"/>
              </a:ext>
            </a:extLst>
          </p:cNvPr>
          <p:cNvSpPr/>
          <p:nvPr/>
        </p:nvSpPr>
        <p:spPr>
          <a:xfrm>
            <a:off x="1919536" y="3140968"/>
            <a:ext cx="360040" cy="5760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ultiplikationszeichen 7">
            <a:extLst>
              <a:ext uri="{FF2B5EF4-FFF2-40B4-BE49-F238E27FC236}">
                <a16:creationId xmlns:a16="http://schemas.microsoft.com/office/drawing/2014/main" id="{4B3AB81A-DA87-779B-0A05-6B20C86A1997}"/>
              </a:ext>
            </a:extLst>
          </p:cNvPr>
          <p:cNvSpPr/>
          <p:nvPr/>
        </p:nvSpPr>
        <p:spPr>
          <a:xfrm>
            <a:off x="2570294" y="3140968"/>
            <a:ext cx="360040" cy="5760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69C15E6B-C67F-B5D4-D0E7-B0B8CB0A7984}"/>
              </a:ext>
            </a:extLst>
          </p:cNvPr>
          <p:cNvSpPr/>
          <p:nvPr/>
        </p:nvSpPr>
        <p:spPr>
          <a:xfrm>
            <a:off x="3935760" y="3140968"/>
            <a:ext cx="360040" cy="5760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ultiplikationszeichen 9">
            <a:extLst>
              <a:ext uri="{FF2B5EF4-FFF2-40B4-BE49-F238E27FC236}">
                <a16:creationId xmlns:a16="http://schemas.microsoft.com/office/drawing/2014/main" id="{77ABE4FF-07CC-7C9D-0913-B8FEADAE09D4}"/>
              </a:ext>
            </a:extLst>
          </p:cNvPr>
          <p:cNvSpPr/>
          <p:nvPr/>
        </p:nvSpPr>
        <p:spPr>
          <a:xfrm>
            <a:off x="8256240" y="3140968"/>
            <a:ext cx="360040" cy="5760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Multiplikationszeichen 10">
            <a:extLst>
              <a:ext uri="{FF2B5EF4-FFF2-40B4-BE49-F238E27FC236}">
                <a16:creationId xmlns:a16="http://schemas.microsoft.com/office/drawing/2014/main" id="{13D687F2-309A-B46A-963C-DDB015C4DA85}"/>
              </a:ext>
            </a:extLst>
          </p:cNvPr>
          <p:cNvSpPr/>
          <p:nvPr/>
        </p:nvSpPr>
        <p:spPr>
          <a:xfrm>
            <a:off x="9441686" y="3140968"/>
            <a:ext cx="360040" cy="576064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47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FE5E8-EEFE-A5D9-6BB0-0F98631D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CCBD656-950F-0388-9DCC-4C69C9CB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F9A0EE-6A6E-684C-D609-6652093D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907A95-D780-9172-9C19-8886C9591B6E}"/>
              </a:ext>
            </a:extLst>
          </p:cNvPr>
          <p:cNvSpPr txBox="1"/>
          <p:nvPr/>
        </p:nvSpPr>
        <p:spPr>
          <a:xfrm>
            <a:off x="16446" y="0"/>
            <a:ext cx="108100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Erkunden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6D09D2-2466-C56C-1068-C9E6B69F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2" y="548680"/>
            <a:ext cx="11353800" cy="37433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36D72D2-E503-A616-D32C-06D33143F5FA}"/>
              </a:ext>
            </a:extLst>
          </p:cNvPr>
          <p:cNvSpPr txBox="1"/>
          <p:nvPr/>
        </p:nvSpPr>
        <p:spPr>
          <a:xfrm>
            <a:off x="1115407" y="4471353"/>
            <a:ext cx="7922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ist zu filtern = eigene Entscheidung, z.B.:</a:t>
            </a:r>
          </a:p>
          <a:p>
            <a:r>
              <a:rPr lang="de-DE" dirty="0"/>
              <a:t>(1) alle Sensoren der Flusspegelüberwachung mit dem aktuellsten Wert</a:t>
            </a:r>
          </a:p>
          <a:p>
            <a:r>
              <a:rPr lang="de-DE" dirty="0"/>
              <a:t>(2) alle Werte der Station Herford_2 der letzten 6 Tage</a:t>
            </a:r>
          </a:p>
          <a:p>
            <a:r>
              <a:rPr lang="de-DE" dirty="0"/>
              <a:t>(3) alle Sensoren der Flusspegelüberwachung mit den letzten 5 aktuellsten Werten</a:t>
            </a:r>
          </a:p>
        </p:txBody>
      </p:sp>
    </p:spTree>
    <p:extLst>
      <p:ext uri="{BB962C8B-B14F-4D97-AF65-F5344CB8AC3E}">
        <p14:creationId xmlns:p14="http://schemas.microsoft.com/office/powerpoint/2010/main" val="120323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FA43-974C-69C0-59DD-65F77DDC6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7C28554-6B0B-3CCE-3A87-8266F9AA4B7A}"/>
              </a:ext>
            </a:extLst>
          </p:cNvPr>
          <p:cNvSpPr txBox="1"/>
          <p:nvPr/>
        </p:nvSpPr>
        <p:spPr>
          <a:xfrm>
            <a:off x="3895655" y="3540932"/>
            <a:ext cx="2344361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55685F-6C20-803A-24D8-AA4AC525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FA22CF-322C-6C9B-6CED-B20EEAEB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29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14D084-C2AF-92DF-31D3-60A9E5276F03}"/>
              </a:ext>
            </a:extLst>
          </p:cNvPr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162781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C1D46-DA8D-0C1A-874B-CBCD7DA2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D996719-EDDD-532E-4722-2B724343429E}"/>
              </a:ext>
            </a:extLst>
          </p:cNvPr>
          <p:cNvSpPr txBox="1"/>
          <p:nvPr/>
        </p:nvSpPr>
        <p:spPr>
          <a:xfrm>
            <a:off x="3895655" y="1484784"/>
            <a:ext cx="432048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40C0B6-85F3-C86F-7B2A-82EBB456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9099E4-32D2-572F-681B-0A1341E4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3CC361-BF61-54B0-7A32-D369CBA500CB}"/>
              </a:ext>
            </a:extLst>
          </p:cNvPr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293159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9B7E-FAF2-D09E-4A61-CC0E6FB0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4D47D6-4692-B38F-EF2F-03E3BA8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299AEA-8E54-908C-09AF-B6FD21CB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30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32EDAE-4CDA-82D6-E274-38ABDC213C5E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53E4A7-832C-825B-BD66-62B56C525F01}"/>
              </a:ext>
            </a:extLst>
          </p:cNvPr>
          <p:cNvSpPr txBox="1"/>
          <p:nvPr/>
        </p:nvSpPr>
        <p:spPr>
          <a:xfrm>
            <a:off x="7104112" y="79464"/>
            <a:ext cx="46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Filtern ist </a:t>
            </a:r>
            <a:r>
              <a:rPr lang="de-DE" i="1" dirty="0">
                <a:solidFill>
                  <a:srgbClr val="FF0000"/>
                </a:solidFill>
              </a:rPr>
              <a:t>nur</a:t>
            </a:r>
            <a:r>
              <a:rPr lang="de-DE" dirty="0"/>
              <a:t> das richtige Eingeben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Parameter (aus dem Erkunden)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 der richtigen Stelle (Trichter)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richtigen Syntax (nächste Seiten)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E8FE36-4300-AA62-2C80-31626CAA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6" y="1628800"/>
            <a:ext cx="10067925" cy="4267200"/>
          </a:xfrm>
          <a:prstGeom prst="rect">
            <a:avLst/>
          </a:prstGeom>
        </p:spPr>
      </p:pic>
      <p:cxnSp>
        <p:nvCxnSpPr>
          <p:cNvPr id="19" name="Verbinder: gekrümmt 18">
            <a:extLst>
              <a:ext uri="{FF2B5EF4-FFF2-40B4-BE49-F238E27FC236}">
                <a16:creationId xmlns:a16="http://schemas.microsoft.com/office/drawing/2014/main" id="{E39C7506-E887-5C11-81F4-7E17B0851798}"/>
              </a:ext>
            </a:extLst>
          </p:cNvPr>
          <p:cNvCxnSpPr>
            <a:cxnSpLocks/>
          </p:cNvCxnSpPr>
          <p:nvPr/>
        </p:nvCxnSpPr>
        <p:spPr>
          <a:xfrm rot="5400000">
            <a:off x="389935" y="2187431"/>
            <a:ext cx="3600400" cy="2771171"/>
          </a:xfrm>
          <a:prstGeom prst="curvedConnector3">
            <a:avLst>
              <a:gd name="adj1" fmla="val 49110"/>
            </a:avLst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F9C0B78-B8E0-0C9D-FAE6-02CD582B5A0E}"/>
              </a:ext>
            </a:extLst>
          </p:cNvPr>
          <p:cNvGrpSpPr/>
          <p:nvPr/>
        </p:nvGrpSpPr>
        <p:grpSpPr>
          <a:xfrm>
            <a:off x="9320517" y="3182254"/>
            <a:ext cx="270000" cy="270000"/>
            <a:chOff x="10979348" y="3137097"/>
            <a:chExt cx="270000" cy="2700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D7FB145-E481-3D8C-8E74-C1F3219DA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3386" y="3186372"/>
              <a:ext cx="161925" cy="171450"/>
            </a:xfrm>
            <a:prstGeom prst="rect">
              <a:avLst/>
            </a:prstGeom>
          </p:spPr>
        </p:pic>
        <p:sp>
          <p:nvSpPr>
            <p:cNvPr id="28" name="Flussdiagramm: Verbinder 27">
              <a:extLst>
                <a:ext uri="{FF2B5EF4-FFF2-40B4-BE49-F238E27FC236}">
                  <a16:creationId xmlns:a16="http://schemas.microsoft.com/office/drawing/2014/main" id="{A5A17F6B-4A6D-9BB3-1879-C7A33295178B}"/>
                </a:ext>
              </a:extLst>
            </p:cNvPr>
            <p:cNvSpPr/>
            <p:nvPr/>
          </p:nvSpPr>
          <p:spPr>
            <a:xfrm>
              <a:off x="10979348" y="3137097"/>
              <a:ext cx="270000" cy="270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0C94677-8060-6678-CFD4-6A240BA12A4E}"/>
              </a:ext>
            </a:extLst>
          </p:cNvPr>
          <p:cNvGrpSpPr/>
          <p:nvPr/>
        </p:nvGrpSpPr>
        <p:grpSpPr>
          <a:xfrm>
            <a:off x="9316334" y="3501529"/>
            <a:ext cx="270000" cy="270000"/>
            <a:chOff x="10979348" y="3137097"/>
            <a:chExt cx="270000" cy="270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32CA3E4-6E85-5191-8CFE-51997F0C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3386" y="3186372"/>
              <a:ext cx="161925" cy="171450"/>
            </a:xfrm>
            <a:prstGeom prst="rect">
              <a:avLst/>
            </a:prstGeom>
          </p:spPr>
        </p:pic>
        <p:sp>
          <p:nvSpPr>
            <p:cNvPr id="32" name="Flussdiagramm: Verbinder 31">
              <a:extLst>
                <a:ext uri="{FF2B5EF4-FFF2-40B4-BE49-F238E27FC236}">
                  <a16:creationId xmlns:a16="http://schemas.microsoft.com/office/drawing/2014/main" id="{A8FEFA50-1265-BEBE-E663-FDDBDDCF2696}"/>
                </a:ext>
              </a:extLst>
            </p:cNvPr>
            <p:cNvSpPr/>
            <p:nvPr/>
          </p:nvSpPr>
          <p:spPr>
            <a:xfrm>
              <a:off x="10979348" y="3137097"/>
              <a:ext cx="270000" cy="270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A28138E-0315-C8C8-D6C6-179EA52ECB59}"/>
              </a:ext>
            </a:extLst>
          </p:cNvPr>
          <p:cNvGrpSpPr/>
          <p:nvPr/>
        </p:nvGrpSpPr>
        <p:grpSpPr>
          <a:xfrm>
            <a:off x="9316334" y="3804299"/>
            <a:ext cx="270000" cy="270000"/>
            <a:chOff x="10979348" y="3137097"/>
            <a:chExt cx="270000" cy="27000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2E052FA0-2E8A-7946-B1C5-10854F70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3386" y="3186372"/>
              <a:ext cx="161925" cy="171450"/>
            </a:xfrm>
            <a:prstGeom prst="rect">
              <a:avLst/>
            </a:prstGeom>
          </p:spPr>
        </p:pic>
        <p:sp>
          <p:nvSpPr>
            <p:cNvPr id="35" name="Flussdiagramm: Verbinder 34">
              <a:extLst>
                <a:ext uri="{FF2B5EF4-FFF2-40B4-BE49-F238E27FC236}">
                  <a16:creationId xmlns:a16="http://schemas.microsoft.com/office/drawing/2014/main" id="{30D97568-0C04-57A9-322F-83DCB4210BA9}"/>
                </a:ext>
              </a:extLst>
            </p:cNvPr>
            <p:cNvSpPr/>
            <p:nvPr/>
          </p:nvSpPr>
          <p:spPr>
            <a:xfrm>
              <a:off x="10979348" y="3137097"/>
              <a:ext cx="270000" cy="270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587D40D-4255-0E9F-D8FA-2DD1233FD7F9}"/>
              </a:ext>
            </a:extLst>
          </p:cNvPr>
          <p:cNvGrpSpPr/>
          <p:nvPr/>
        </p:nvGrpSpPr>
        <p:grpSpPr>
          <a:xfrm>
            <a:off x="669547" y="5342523"/>
            <a:ext cx="270000" cy="270000"/>
            <a:chOff x="10979348" y="3137097"/>
            <a:chExt cx="270000" cy="270000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0DEE077-F770-B7C1-A237-8DAAC3F7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3386" y="3186372"/>
              <a:ext cx="161925" cy="171450"/>
            </a:xfrm>
            <a:prstGeom prst="rect">
              <a:avLst/>
            </a:prstGeom>
          </p:spPr>
        </p:pic>
        <p:sp>
          <p:nvSpPr>
            <p:cNvPr id="38" name="Flussdiagramm: Verbinder 37">
              <a:extLst>
                <a:ext uri="{FF2B5EF4-FFF2-40B4-BE49-F238E27FC236}">
                  <a16:creationId xmlns:a16="http://schemas.microsoft.com/office/drawing/2014/main" id="{41512D26-41C7-18A8-F257-9946C76CAC70}"/>
                </a:ext>
              </a:extLst>
            </p:cNvPr>
            <p:cNvSpPr/>
            <p:nvPr/>
          </p:nvSpPr>
          <p:spPr>
            <a:xfrm>
              <a:off x="10979348" y="3137097"/>
              <a:ext cx="270000" cy="270000"/>
            </a:xfrm>
            <a:prstGeom prst="flowChartConnec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485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5C43-426D-76FB-8E27-E5953376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C28EC7-CE65-D474-827B-DA48A8AD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A5B677-1F01-34DC-675E-F5365D79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CEB8F4-CE44-1DD1-DCA8-A992B77DE043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456301-649A-2194-6AC4-5032C346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4" y="692695"/>
            <a:ext cx="612800" cy="6488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31BC03-55BF-28C0-F318-7600C14C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84666"/>
            <a:ext cx="6724650" cy="36004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2F4B728-5AA1-FB13-45C8-D2ABBEAE3D23}"/>
              </a:ext>
            </a:extLst>
          </p:cNvPr>
          <p:cNvSpPr txBox="1"/>
          <p:nvPr/>
        </p:nvSpPr>
        <p:spPr>
          <a:xfrm>
            <a:off x="9290049" y="216732"/>
            <a:ext cx="2738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endParaRPr lang="de-DE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 &lt;&gt; not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endParaRPr lang="de-DE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&gt; 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greater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endParaRPr lang="de-DE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&gt;= greater than or equal</a:t>
            </a:r>
          </a:p>
          <a:p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&lt; 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de-DE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endParaRPr lang="de-DE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 &lt;= less than or equal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851BA22-00FC-B1C7-C5B7-796B7977D94F}"/>
              </a:ext>
            </a:extLst>
          </p:cNvPr>
          <p:cNvSpPr txBox="1"/>
          <p:nvPr/>
        </p:nvSpPr>
        <p:spPr>
          <a:xfrm>
            <a:off x="191785" y="1432541"/>
            <a:ext cx="27385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Filterdialog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für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Datastreams</a:t>
            </a:r>
            <a:endParaRPr lang="en-US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Observations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immer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gleich</a:t>
            </a:r>
            <a:endParaRPr lang="en-US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9246B9-E494-B61D-5EEE-8ECF4FD9915D}"/>
              </a:ext>
            </a:extLst>
          </p:cNvPr>
          <p:cNvSpPr txBox="1"/>
          <p:nvPr/>
        </p:nvSpPr>
        <p:spPr>
          <a:xfrm>
            <a:off x="965064" y="3855799"/>
            <a:ext cx="951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>
                <a:highlight>
                  <a:srgbClr val="FFFF00"/>
                </a:highlight>
              </a:rPr>
              <a:t>Technisch ungültige Abfragen erzeugen keine Fehlermeldung sondern ein leeres Ergebnis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</a:t>
            </a:r>
          </a:p>
          <a:p>
            <a:pPr marL="342900" indent="-342900">
              <a:buAutoNum type="arabicParenBoth"/>
            </a:pPr>
            <a:r>
              <a:rPr lang="de-DE" dirty="0">
                <a:highlight>
                  <a:srgbClr val="FFFF00"/>
                </a:highlight>
              </a:rPr>
              <a:t>Wenn was nicht funktioniert, ist es meistens ein überflüssiges Leerzeichen – meistens am Ende</a:t>
            </a:r>
          </a:p>
          <a:p>
            <a:pPr marL="342900" indent="-342900">
              <a:buAutoNum type="arabicParenBoth"/>
            </a:pPr>
            <a:r>
              <a:rPr lang="de-DE" dirty="0">
                <a:highlight>
                  <a:srgbClr val="FFFF00"/>
                </a:highlight>
              </a:rPr>
              <a:t>Beim Filtern die Diagnose/Entwicklungswerkzeuge [F12] einschalten, dann sind Fehler erkennbar</a:t>
            </a:r>
          </a:p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EC7B58-FBF3-18BA-E60C-25DA6AFE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4823379"/>
            <a:ext cx="4880620" cy="12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5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9CE5-C69B-186C-E1C7-C57DA43C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4DB1D7D-04A6-EFE9-06EF-E7A370EB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B3FE51-CA89-BCDF-1508-8C76C06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83B754-EABF-107F-4D32-810AD1427F2B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A50A48-6CA7-60FA-840F-B91AC2574D8A}"/>
              </a:ext>
            </a:extLst>
          </p:cNvPr>
          <p:cNvSpPr txBox="1"/>
          <p:nvPr/>
        </p:nvSpPr>
        <p:spPr>
          <a:xfrm>
            <a:off x="1775520" y="620688"/>
            <a:ext cx="772314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Filtern funktioniert „</a:t>
            </a:r>
            <a:r>
              <a:rPr lang="de-DE" b="1" dirty="0"/>
              <a:t>so ähnlich</a:t>
            </a:r>
            <a:r>
              <a:rPr lang="de-DE" dirty="0"/>
              <a:t>“ wie im Ausdruckeditor </a:t>
            </a:r>
          </a:p>
          <a:p>
            <a:endParaRPr lang="de-DE" dirty="0"/>
          </a:p>
          <a:p>
            <a:r>
              <a:rPr lang="de-DE" dirty="0">
                <a:highlight>
                  <a:srgbClr val="FFFF00"/>
                </a:highlight>
              </a:rPr>
              <a:t>Beispiele für Attribute Typ Text, im Attribut „</a:t>
            </a:r>
            <a:r>
              <a:rPr lang="de-DE" dirty="0" err="1">
                <a:highlight>
                  <a:srgbClr val="FFFF00"/>
                </a:highlight>
              </a:rPr>
              <a:t>description</a:t>
            </a:r>
            <a:r>
              <a:rPr lang="de-DE" dirty="0">
                <a:highlight>
                  <a:srgbClr val="FFFF00"/>
                </a:highlight>
              </a:rPr>
              <a:t>“ steht der Text „Station“</a:t>
            </a:r>
          </a:p>
          <a:p>
            <a:endParaRPr lang="de-DE" dirty="0"/>
          </a:p>
          <a:p>
            <a:r>
              <a:rPr lang="en-US" b="1" dirty="0" err="1"/>
              <a:t>substringof</a:t>
            </a:r>
            <a:r>
              <a:rPr lang="en-US" b="1" dirty="0"/>
              <a:t>(</a:t>
            </a:r>
            <a:r>
              <a:rPr lang="de-DE" dirty="0"/>
              <a:t>‚</a:t>
            </a:r>
            <a:r>
              <a:rPr lang="de-DE" dirty="0" err="1"/>
              <a:t>station</a:t>
            </a:r>
            <a:r>
              <a:rPr lang="de-DE" dirty="0"/>
              <a:t>' </a:t>
            </a:r>
            <a:r>
              <a:rPr lang="en-US" b="1" dirty="0"/>
              <a:t>',</a:t>
            </a:r>
            <a:r>
              <a:rPr lang="en-US" b="1" dirty="0" err="1"/>
              <a:t>tolower</a:t>
            </a:r>
            <a:r>
              <a:rPr lang="en-US" b="1" dirty="0"/>
              <a:t>(description))</a:t>
            </a:r>
          </a:p>
          <a:p>
            <a:r>
              <a:rPr lang="de-DE" dirty="0" err="1"/>
              <a:t>substringof</a:t>
            </a:r>
            <a:r>
              <a:rPr lang="de-DE" dirty="0"/>
              <a:t>('Station',</a:t>
            </a:r>
            <a:r>
              <a:rPr lang="de-DE" dirty="0" err="1"/>
              <a:t>description</a:t>
            </a:r>
            <a:r>
              <a:rPr lang="de-DE" dirty="0"/>
              <a:t>)</a:t>
            </a:r>
          </a:p>
          <a:p>
            <a:r>
              <a:rPr lang="de-DE" dirty="0" err="1"/>
              <a:t>substringof</a:t>
            </a:r>
            <a:r>
              <a:rPr lang="de-DE" dirty="0"/>
              <a:t>('</a:t>
            </a:r>
            <a:r>
              <a:rPr lang="de-DE" dirty="0" err="1"/>
              <a:t>ation</a:t>
            </a:r>
            <a:r>
              <a:rPr lang="de-DE" dirty="0"/>
              <a:t>',</a:t>
            </a:r>
            <a:r>
              <a:rPr lang="de-DE" dirty="0" err="1"/>
              <a:t>description</a:t>
            </a:r>
            <a:r>
              <a:rPr lang="de-DE" dirty="0"/>
              <a:t>)</a:t>
            </a:r>
          </a:p>
          <a:p>
            <a:r>
              <a:rPr lang="de-DE" dirty="0" err="1"/>
              <a:t>startswith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, 'Station')</a:t>
            </a:r>
          </a:p>
          <a:p>
            <a:r>
              <a:rPr lang="de-DE" dirty="0" err="1"/>
              <a:t>startswith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, 'Stat')</a:t>
            </a:r>
          </a:p>
          <a:p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eq</a:t>
            </a:r>
            <a:r>
              <a:rPr lang="de-DE" dirty="0"/>
              <a:t> 'Station'</a:t>
            </a:r>
          </a:p>
          <a:p>
            <a:r>
              <a:rPr lang="de-DE" dirty="0" err="1"/>
              <a:t>length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) </a:t>
            </a:r>
            <a:r>
              <a:rPr lang="de-DE" dirty="0" err="1"/>
              <a:t>eq</a:t>
            </a:r>
            <a:r>
              <a:rPr lang="de-DE" dirty="0"/>
              <a:t> 7</a:t>
            </a:r>
          </a:p>
          <a:p>
            <a:r>
              <a:rPr lang="de-DE" dirty="0" err="1"/>
              <a:t>endswith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,'Station')</a:t>
            </a:r>
          </a:p>
          <a:p>
            <a:r>
              <a:rPr lang="de-DE" dirty="0" err="1"/>
              <a:t>endswith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,'</a:t>
            </a:r>
            <a:r>
              <a:rPr lang="de-DE" dirty="0" err="1"/>
              <a:t>tion</a:t>
            </a:r>
            <a:r>
              <a:rPr lang="de-DE" dirty="0"/>
              <a:t>')</a:t>
            </a:r>
          </a:p>
          <a:p>
            <a:r>
              <a:rPr lang="de-DE" dirty="0" err="1"/>
              <a:t>tolower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) </a:t>
            </a:r>
            <a:r>
              <a:rPr lang="de-DE" dirty="0" err="1"/>
              <a:t>eq</a:t>
            </a:r>
            <a:r>
              <a:rPr lang="de-DE" dirty="0"/>
              <a:t> '</a:t>
            </a:r>
            <a:r>
              <a:rPr lang="de-DE" dirty="0" err="1"/>
              <a:t>station</a:t>
            </a:r>
            <a:r>
              <a:rPr lang="de-DE" dirty="0"/>
              <a:t>'</a:t>
            </a:r>
          </a:p>
          <a:p>
            <a:r>
              <a:rPr lang="de-DE" dirty="0" err="1"/>
              <a:t>toupper</a:t>
            </a:r>
            <a:r>
              <a:rPr lang="de-DE" dirty="0"/>
              <a:t>(</a:t>
            </a:r>
            <a:r>
              <a:rPr lang="de-DE" dirty="0" err="1"/>
              <a:t>description</a:t>
            </a:r>
            <a:r>
              <a:rPr lang="de-DE" dirty="0"/>
              <a:t>) </a:t>
            </a:r>
            <a:r>
              <a:rPr lang="de-DE" dirty="0" err="1"/>
              <a:t>eq</a:t>
            </a:r>
            <a:r>
              <a:rPr lang="de-DE" dirty="0"/>
              <a:t> 'STATION‘</a:t>
            </a:r>
          </a:p>
          <a:p>
            <a:endParaRPr lang="de-DE" dirty="0"/>
          </a:p>
          <a:p>
            <a:r>
              <a:rPr lang="de-DE" dirty="0"/>
              <a:t>keine Wildcards wie $ oder %</a:t>
            </a:r>
          </a:p>
          <a:p>
            <a:r>
              <a:rPr lang="de-DE" dirty="0"/>
              <a:t>Verknüpfungen mit      and</a:t>
            </a:r>
          </a:p>
          <a:p>
            <a:r>
              <a:rPr lang="en-US" dirty="0" err="1"/>
              <a:t>substringof</a:t>
            </a:r>
            <a:r>
              <a:rPr lang="en-US" dirty="0"/>
              <a:t>('</a:t>
            </a:r>
            <a:r>
              <a:rPr lang="en-US" dirty="0" err="1"/>
              <a:t>Station',description</a:t>
            </a:r>
            <a:r>
              <a:rPr lang="en-US" dirty="0"/>
              <a:t>) and </a:t>
            </a:r>
            <a:r>
              <a:rPr lang="en-US" dirty="0" err="1"/>
              <a:t>substringof</a:t>
            </a:r>
            <a:r>
              <a:rPr lang="en-US" dirty="0"/>
              <a:t>('</a:t>
            </a:r>
            <a:r>
              <a:rPr lang="en-US" dirty="0" err="1"/>
              <a:t>Brake',name</a:t>
            </a:r>
            <a:r>
              <a:rPr lang="en-US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577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3A50-FEF3-027D-A6EB-011122AF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347C2A-063E-1F6D-7D33-F93E5073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1A14A6-039F-72E8-B1DA-A2CAC916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AD5825-F274-00EC-A247-FC76D774AA1B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C30D8E-BD0B-10BB-53EF-C0359169AF23}"/>
              </a:ext>
            </a:extLst>
          </p:cNvPr>
          <p:cNvSpPr txBox="1"/>
          <p:nvPr/>
        </p:nvSpPr>
        <p:spPr>
          <a:xfrm>
            <a:off x="1127448" y="369332"/>
            <a:ext cx="596400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Filtern funktioniert „</a:t>
            </a:r>
            <a:r>
              <a:rPr lang="de-DE" b="1" dirty="0"/>
              <a:t>so ähnlich</a:t>
            </a:r>
            <a:r>
              <a:rPr lang="de-DE" dirty="0"/>
              <a:t>“ wie im Ausdruckeditor </a:t>
            </a:r>
          </a:p>
          <a:p>
            <a:endParaRPr lang="de-DE" dirty="0"/>
          </a:p>
          <a:p>
            <a:r>
              <a:rPr lang="de-DE" dirty="0">
                <a:highlight>
                  <a:srgbClr val="FFFF00"/>
                </a:highlight>
              </a:rPr>
              <a:t>Beispiele für Attribute Typ Karte</a:t>
            </a:r>
          </a:p>
          <a:p>
            <a:r>
              <a:rPr lang="de-DE" dirty="0">
                <a:highlight>
                  <a:srgbClr val="FFFF00"/>
                </a:highlight>
              </a:rPr>
              <a:t>funktioniert fast wie Text 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 err="1"/>
              <a:t>unitOfMeasurement</a:t>
            </a:r>
            <a:r>
              <a:rPr lang="de-DE" b="1" dirty="0"/>
              <a:t>/</a:t>
            </a:r>
            <a:r>
              <a:rPr lang="de-DE" b="1" dirty="0" err="1"/>
              <a:t>name</a:t>
            </a:r>
            <a:r>
              <a:rPr lang="de-DE" b="1" dirty="0"/>
              <a:t> </a:t>
            </a:r>
            <a:r>
              <a:rPr lang="de-DE" dirty="0" err="1"/>
              <a:t>eq</a:t>
            </a:r>
            <a:r>
              <a:rPr lang="de-DE" dirty="0"/>
              <a:t> 'Zentimeter'</a:t>
            </a:r>
          </a:p>
          <a:p>
            <a:r>
              <a:rPr lang="de-DE" dirty="0" err="1"/>
              <a:t>endswith</a:t>
            </a:r>
            <a:r>
              <a:rPr lang="de-DE" dirty="0"/>
              <a:t>(</a:t>
            </a:r>
            <a:r>
              <a:rPr lang="de-DE" b="1" dirty="0" err="1"/>
              <a:t>unitOfMeasurement</a:t>
            </a:r>
            <a:r>
              <a:rPr lang="de-DE" b="1" dirty="0"/>
              <a:t>/</a:t>
            </a:r>
            <a:r>
              <a:rPr lang="de-DE" b="1" dirty="0" err="1"/>
              <a:t>name</a:t>
            </a:r>
            <a:r>
              <a:rPr lang="de-DE" dirty="0"/>
              <a:t>,'</a:t>
            </a:r>
            <a:r>
              <a:rPr lang="de-DE" dirty="0" err="1"/>
              <a:t>meter</a:t>
            </a:r>
            <a:r>
              <a:rPr lang="de-DE" dirty="0"/>
              <a:t>')</a:t>
            </a:r>
          </a:p>
          <a:p>
            <a:r>
              <a:rPr lang="en-US" dirty="0" err="1"/>
              <a:t>substringof</a:t>
            </a:r>
            <a:r>
              <a:rPr lang="en-US" dirty="0"/>
              <a:t>('</a:t>
            </a:r>
            <a:r>
              <a:rPr lang="en-US" dirty="0" err="1"/>
              <a:t>zentimeter</a:t>
            </a:r>
            <a:r>
              <a:rPr lang="en-US" dirty="0"/>
              <a:t>',</a:t>
            </a:r>
            <a:r>
              <a:rPr lang="en-US" dirty="0" err="1"/>
              <a:t>tolower</a:t>
            </a:r>
            <a:r>
              <a:rPr lang="en-US" dirty="0"/>
              <a:t>(</a:t>
            </a:r>
            <a:r>
              <a:rPr lang="en-US" b="1" dirty="0" err="1"/>
              <a:t>unitOfMeasurement</a:t>
            </a:r>
            <a:r>
              <a:rPr lang="en-US" b="1" dirty="0"/>
              <a:t>/name</a:t>
            </a:r>
            <a:r>
              <a:rPr lang="en-US" dirty="0"/>
              <a:t>))</a:t>
            </a:r>
            <a:endParaRPr lang="en-US" b="1" dirty="0"/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5D3DB8-E4FC-0F7F-93FE-68B40279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052736"/>
            <a:ext cx="6667500" cy="2895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7B2DC16-BA00-2531-FF81-7B51ED6E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52" y="4085904"/>
            <a:ext cx="46005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7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1342F4-CE9E-97F7-FA11-0EB862B1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1DAA68-33BF-019B-9409-BB39EA1B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6AA186-51A0-8FA8-6B63-7D66B124C7EE}"/>
              </a:ext>
            </a:extLst>
          </p:cNvPr>
          <p:cNvSpPr txBox="1"/>
          <p:nvPr/>
        </p:nvSpPr>
        <p:spPr>
          <a:xfrm>
            <a:off x="1127448" y="369332"/>
            <a:ext cx="99371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Filtern funktioniert „</a:t>
            </a:r>
            <a:r>
              <a:rPr lang="de-DE" b="1" dirty="0"/>
              <a:t>so ähnlich</a:t>
            </a:r>
            <a:r>
              <a:rPr lang="de-DE" dirty="0"/>
              <a:t>“ wie im Ausdruckeditor </a:t>
            </a:r>
          </a:p>
          <a:p>
            <a:endParaRPr lang="de-DE" dirty="0"/>
          </a:p>
          <a:p>
            <a:r>
              <a:rPr lang="de-DE" dirty="0">
                <a:highlight>
                  <a:srgbClr val="FFFF00"/>
                </a:highlight>
              </a:rPr>
              <a:t>Beispiele für Attribute Typ Datum und Zeit, i.d.R. „</a:t>
            </a:r>
            <a:r>
              <a:rPr lang="de-DE" dirty="0" err="1">
                <a:highlight>
                  <a:srgbClr val="FFFF00"/>
                </a:highlight>
              </a:rPr>
              <a:t>resultTime</a:t>
            </a:r>
            <a:r>
              <a:rPr lang="de-DE" dirty="0">
                <a:highlight>
                  <a:srgbClr val="FFFF00"/>
                </a:highlight>
              </a:rPr>
              <a:t>“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sz="1600" dirty="0" err="1"/>
              <a:t>year</a:t>
            </a:r>
            <a:r>
              <a:rPr lang="de-DE" sz="1600" dirty="0"/>
              <a:t>(</a:t>
            </a:r>
            <a:r>
              <a:rPr lang="de-DE" sz="1600" dirty="0" err="1"/>
              <a:t>resultTime</a:t>
            </a:r>
            <a:r>
              <a:rPr lang="de-DE" sz="1600" dirty="0"/>
              <a:t>) </a:t>
            </a:r>
            <a:r>
              <a:rPr lang="de-DE" sz="1600" dirty="0" err="1"/>
              <a:t>eq</a:t>
            </a:r>
            <a:r>
              <a:rPr lang="de-DE" sz="1600" dirty="0"/>
              <a:t> 2026 			= </a:t>
            </a:r>
            <a:r>
              <a:rPr lang="en-US" sz="1600" dirty="0" err="1"/>
              <a:t>filtert</a:t>
            </a:r>
            <a:r>
              <a:rPr lang="en-US" sz="1600" dirty="0"/>
              <a:t> </a:t>
            </a:r>
            <a:r>
              <a:rPr lang="en-US" sz="1600" dirty="0" err="1"/>
              <a:t>alles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dem Jahren 2026</a:t>
            </a:r>
          </a:p>
          <a:p>
            <a:r>
              <a:rPr lang="en-US" sz="1600" dirty="0"/>
              <a:t>month(</a:t>
            </a:r>
            <a:r>
              <a:rPr lang="en-US" sz="1600" dirty="0" err="1"/>
              <a:t>resultTime</a:t>
            </a:r>
            <a:r>
              <a:rPr lang="en-US" sz="1600" dirty="0"/>
              <a:t>) eq 6 			= </a:t>
            </a:r>
            <a:r>
              <a:rPr lang="en-US" sz="1600" dirty="0" err="1"/>
              <a:t>filtert</a:t>
            </a:r>
            <a:r>
              <a:rPr lang="en-US" sz="1600" dirty="0"/>
              <a:t> </a:t>
            </a:r>
            <a:r>
              <a:rPr lang="en-US" sz="1600" dirty="0" err="1"/>
              <a:t>alles</a:t>
            </a:r>
            <a:r>
              <a:rPr lang="en-US" sz="1600" dirty="0"/>
              <a:t> </a:t>
            </a:r>
            <a:r>
              <a:rPr lang="en-US" sz="1600" dirty="0" err="1"/>
              <a:t>einem</a:t>
            </a:r>
            <a:r>
              <a:rPr lang="en-US" sz="1600" dirty="0"/>
              <a:t> Juni</a:t>
            </a:r>
          </a:p>
          <a:p>
            <a:r>
              <a:rPr lang="en-US" sz="1600" dirty="0"/>
              <a:t>year(</a:t>
            </a:r>
            <a:r>
              <a:rPr lang="en-US" sz="1600" dirty="0" err="1"/>
              <a:t>resultTime</a:t>
            </a:r>
            <a:r>
              <a:rPr lang="en-US" sz="1600" dirty="0"/>
              <a:t>) eq 2026 and month(</a:t>
            </a:r>
            <a:r>
              <a:rPr lang="en-US" sz="1600" dirty="0" err="1"/>
              <a:t>resultTime</a:t>
            </a:r>
            <a:r>
              <a:rPr lang="en-US" sz="1600" dirty="0"/>
              <a:t>) eq 3 	= </a:t>
            </a:r>
            <a:r>
              <a:rPr lang="en-US" sz="1600" dirty="0" err="1"/>
              <a:t>filtert</a:t>
            </a:r>
            <a:r>
              <a:rPr lang="en-US" sz="1600" dirty="0"/>
              <a:t> </a:t>
            </a:r>
            <a:r>
              <a:rPr lang="en-US" sz="1600" dirty="0" err="1"/>
              <a:t>alles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April 2026 </a:t>
            </a:r>
          </a:p>
          <a:p>
            <a:r>
              <a:rPr lang="en-US" sz="1600" dirty="0"/>
              <a:t>day(</a:t>
            </a:r>
            <a:r>
              <a:rPr lang="en-US" sz="1600" dirty="0" err="1"/>
              <a:t>resultTime</a:t>
            </a:r>
            <a:r>
              <a:rPr lang="en-US" sz="1600" dirty="0"/>
              <a:t>) eq 3  				= </a:t>
            </a:r>
            <a:r>
              <a:rPr lang="en-US" sz="1600" dirty="0" err="1"/>
              <a:t>filtert</a:t>
            </a:r>
            <a:r>
              <a:rPr lang="en-US" sz="1600" dirty="0"/>
              <a:t> </a:t>
            </a:r>
            <a:r>
              <a:rPr lang="en-US" sz="1600" dirty="0" err="1"/>
              <a:t>alles</a:t>
            </a:r>
            <a:r>
              <a:rPr lang="en-US" sz="1600" dirty="0"/>
              <a:t> für den 3. </a:t>
            </a:r>
            <a:r>
              <a:rPr lang="en-US" sz="1600" dirty="0" err="1"/>
              <a:t>jeden</a:t>
            </a:r>
            <a:r>
              <a:rPr lang="en-US" sz="1600" dirty="0"/>
              <a:t> </a:t>
            </a:r>
            <a:r>
              <a:rPr lang="en-US" sz="1600" dirty="0" err="1"/>
              <a:t>Monats</a:t>
            </a:r>
            <a:endParaRPr lang="en-US" sz="1600" dirty="0"/>
          </a:p>
          <a:p>
            <a:r>
              <a:rPr lang="en-US" sz="1600" dirty="0"/>
              <a:t>year(</a:t>
            </a:r>
            <a:r>
              <a:rPr lang="en-US" sz="1600" dirty="0" err="1"/>
              <a:t>resultTime</a:t>
            </a:r>
            <a:r>
              <a:rPr lang="en-US" sz="1600" dirty="0"/>
              <a:t>) </a:t>
            </a:r>
            <a:r>
              <a:rPr lang="en-US" sz="1600" dirty="0" err="1"/>
              <a:t>lt</a:t>
            </a:r>
            <a:r>
              <a:rPr lang="en-US" sz="1600" dirty="0"/>
              <a:t> year(now()) 			= </a:t>
            </a:r>
            <a:r>
              <a:rPr lang="en-US" sz="1600" dirty="0" err="1"/>
              <a:t>filtert</a:t>
            </a:r>
            <a:r>
              <a:rPr lang="en-US" sz="1600" dirty="0"/>
              <a:t> </a:t>
            </a:r>
            <a:r>
              <a:rPr lang="en-US" sz="1600" dirty="0" err="1"/>
              <a:t>alles</a:t>
            </a:r>
            <a:r>
              <a:rPr lang="en-US" sz="1600" dirty="0"/>
              <a:t> </a:t>
            </a:r>
            <a:r>
              <a:rPr lang="en-US" sz="1600" dirty="0" err="1"/>
              <a:t>aus</a:t>
            </a:r>
            <a:r>
              <a:rPr lang="en-US" sz="1600" dirty="0"/>
              <a:t> den Jahren </a:t>
            </a:r>
            <a:r>
              <a:rPr lang="en-US" sz="1600" dirty="0" err="1"/>
              <a:t>vor</a:t>
            </a:r>
            <a:r>
              <a:rPr lang="en-US" sz="1600" dirty="0"/>
              <a:t> dem </a:t>
            </a:r>
            <a:r>
              <a:rPr lang="en-US" sz="1600" dirty="0" err="1"/>
              <a:t>aktuellen</a:t>
            </a:r>
            <a:r>
              <a:rPr lang="en-US" sz="1600" dirty="0"/>
              <a:t> Jahr</a:t>
            </a:r>
          </a:p>
          <a:p>
            <a:r>
              <a:rPr lang="en-US" sz="1600" dirty="0" err="1"/>
              <a:t>resultTime</a:t>
            </a:r>
            <a:r>
              <a:rPr lang="en-US" sz="1600" dirty="0"/>
              <a:t> </a:t>
            </a:r>
            <a:r>
              <a:rPr lang="en-US" sz="1600" dirty="0" err="1"/>
              <a:t>gt</a:t>
            </a:r>
            <a:r>
              <a:rPr lang="en-US" sz="1600" dirty="0"/>
              <a:t> 2026-03-01T00:00:00Z 		= </a:t>
            </a:r>
            <a:r>
              <a:rPr lang="en-US" sz="1600" dirty="0" err="1"/>
              <a:t>filtert</a:t>
            </a:r>
            <a:r>
              <a:rPr lang="en-US" sz="1600" dirty="0"/>
              <a:t> alle </a:t>
            </a:r>
            <a:r>
              <a:rPr lang="en-US" sz="1600" dirty="0" err="1"/>
              <a:t>Werte</a:t>
            </a:r>
            <a:r>
              <a:rPr lang="en-US" sz="1600" dirty="0"/>
              <a:t> </a:t>
            </a:r>
            <a:r>
              <a:rPr lang="en-US" sz="1600" dirty="0" err="1"/>
              <a:t>nach</a:t>
            </a:r>
            <a:r>
              <a:rPr lang="en-US" sz="1600" dirty="0"/>
              <a:t> dem 01.03.2026 00:00 Uhr</a:t>
            </a:r>
          </a:p>
          <a:p>
            <a:r>
              <a:rPr lang="en-US" sz="1600" dirty="0" err="1"/>
              <a:t>resultTime</a:t>
            </a:r>
            <a:r>
              <a:rPr lang="en-US" sz="1600" dirty="0"/>
              <a:t> </a:t>
            </a:r>
            <a:r>
              <a:rPr lang="en-US" sz="1600" dirty="0" err="1"/>
              <a:t>gt</a:t>
            </a:r>
            <a:r>
              <a:rPr lang="en-US" sz="1600" dirty="0"/>
              <a:t> now() sub duration'P6D’		= </a:t>
            </a:r>
            <a:r>
              <a:rPr lang="en-US" sz="1600" dirty="0" err="1"/>
              <a:t>filtert</a:t>
            </a:r>
            <a:r>
              <a:rPr lang="en-US" sz="1600" dirty="0"/>
              <a:t> alle </a:t>
            </a:r>
            <a:r>
              <a:rPr lang="en-US" sz="1600" dirty="0" err="1"/>
              <a:t>Werte</a:t>
            </a:r>
            <a:r>
              <a:rPr lang="en-US" sz="1600" dirty="0"/>
              <a:t> der </a:t>
            </a:r>
            <a:r>
              <a:rPr lang="en-US" sz="1600" dirty="0" err="1"/>
              <a:t>letzen</a:t>
            </a:r>
            <a:r>
              <a:rPr lang="en-US" sz="1600" dirty="0"/>
              <a:t> 6 Tage (now - 6 Tage)</a:t>
            </a:r>
          </a:p>
          <a:p>
            <a:endParaRPr lang="en-US" dirty="0"/>
          </a:p>
          <a:p>
            <a:r>
              <a:rPr lang="de-DE" dirty="0">
                <a:highlight>
                  <a:srgbClr val="FFFF00"/>
                </a:highlight>
              </a:rPr>
              <a:t>Zeit ist immer UTC</a:t>
            </a:r>
          </a:p>
          <a:p>
            <a:r>
              <a:rPr lang="de-DE" dirty="0">
                <a:highlight>
                  <a:srgbClr val="FFFF00"/>
                </a:highlight>
              </a:rPr>
              <a:t>DE Winterzeit (Standardzeit): UTC + 1 Stunde (MEZ)</a:t>
            </a:r>
          </a:p>
          <a:p>
            <a:r>
              <a:rPr lang="de-DE" dirty="0">
                <a:highlight>
                  <a:srgbClr val="FFFF00"/>
                </a:highlight>
              </a:rPr>
              <a:t>DE Sommerzeit: 		UTC + 2 Stunden (MESZ)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 err="1">
                <a:highlight>
                  <a:srgbClr val="FFFF00"/>
                </a:highlight>
              </a:rPr>
              <a:t>resultTime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>
                <a:highlight>
                  <a:srgbClr val="FFFF00"/>
                </a:highlight>
                <a:sym typeface="Wingdings" panose="05000000000000000000" pitchFamily="2" charset="2"/>
              </a:rPr>
              <a:t>&lt;-&gt;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phenomenonTime</a:t>
            </a:r>
            <a:r>
              <a:rPr lang="de-DE" dirty="0">
                <a:highlight>
                  <a:srgbClr val="FFFF00"/>
                </a:highlight>
              </a:rPr>
              <a:t>: </a:t>
            </a:r>
          </a:p>
          <a:p>
            <a:r>
              <a:rPr lang="de-DE" dirty="0" err="1">
                <a:highlight>
                  <a:srgbClr val="FFFF00"/>
                </a:highlight>
              </a:rPr>
              <a:t>resultTime</a:t>
            </a:r>
            <a:r>
              <a:rPr lang="de-DE" dirty="0">
                <a:highlight>
                  <a:srgbClr val="FFFF00"/>
                </a:highlight>
              </a:rPr>
              <a:t> ist der Zeitpunkt, zu dem die Beobachtung gespeichert/erstellt wurde</a:t>
            </a:r>
          </a:p>
          <a:p>
            <a:r>
              <a:rPr lang="de-DE" dirty="0" err="1">
                <a:highlight>
                  <a:srgbClr val="FFFF00"/>
                </a:highlight>
              </a:rPr>
              <a:t>phenomenonTime</a:t>
            </a:r>
            <a:r>
              <a:rPr lang="de-DE" dirty="0">
                <a:highlight>
                  <a:srgbClr val="FFFF00"/>
                </a:highlight>
              </a:rPr>
              <a:t> ist der Zeitpunkt, zu dem das Phänomen tatsächlich auftrat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A291255-155A-F79A-AFC0-AD1552EEE761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3536F2-E832-50DF-89E4-AADE4038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980728"/>
            <a:ext cx="7239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44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3B6353-A610-8B4B-35DF-832F834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79AA64-FD61-2050-A954-BF9B2497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3DC214-B7EE-7E62-1C27-45F83F3E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1"/>
          <a:stretch>
            <a:fillRect/>
          </a:stretch>
        </p:blipFill>
        <p:spPr>
          <a:xfrm>
            <a:off x="1554028" y="39831"/>
            <a:ext cx="9189507" cy="62694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672F55-E60E-CD36-D18A-882EFD5288B4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E48779-5CB7-65A4-3D85-3D2AD1E7123F}"/>
              </a:ext>
            </a:extLst>
          </p:cNvPr>
          <p:cNvSpPr txBox="1"/>
          <p:nvPr/>
        </p:nvSpPr>
        <p:spPr>
          <a:xfrm>
            <a:off x="7602700" y="548680"/>
            <a:ext cx="3115340" cy="313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Alle Werte 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Verkehrszählstelle 0338920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5 Minuten Intervall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 März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Ergebnis</a:t>
            </a:r>
            <a:r>
              <a:rPr lang="de-DE"/>
              <a:t>: max. </a:t>
            </a:r>
            <a:r>
              <a:rPr lang="de-DE" dirty="0"/>
              <a:t>8928 Punkte an </a:t>
            </a:r>
            <a:br>
              <a:rPr lang="de-DE" dirty="0"/>
            </a:br>
            <a:r>
              <a:rPr lang="de-DE" dirty="0"/>
              <a:t>gleicher Koordinate mit den </a:t>
            </a:r>
            <a:br>
              <a:rPr lang="de-DE" dirty="0"/>
            </a:br>
            <a:r>
              <a:rPr lang="de-DE" dirty="0"/>
              <a:t>jeweiligen Messwerten</a:t>
            </a:r>
          </a:p>
          <a:p>
            <a:endParaRPr lang="de-DE" dirty="0"/>
          </a:p>
          <a:p>
            <a:r>
              <a:rPr lang="de-DE" dirty="0"/>
              <a:t>Ggf. Serverlimit bei Ausgabe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017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78DB-E4D7-3D24-996D-8B324132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6A8B1D3-630A-C466-48DE-CABB09D8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CA0BB6-8E61-5695-195E-CA27F3FB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511473-2150-022C-0092-4533C5DE06FE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8FEB7E9-8AFF-4E81-AD37-CD557AC1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75582"/>
            <a:ext cx="7715388" cy="601771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F6C6986-9C75-C73A-6165-CD69AE11F360}"/>
              </a:ext>
            </a:extLst>
          </p:cNvPr>
          <p:cNvSpPr txBox="1"/>
          <p:nvPr/>
        </p:nvSpPr>
        <p:spPr>
          <a:xfrm>
            <a:off x="8832304" y="3645024"/>
            <a:ext cx="289188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alle Sensoren der </a:t>
            </a:r>
          </a:p>
          <a:p>
            <a:r>
              <a:rPr lang="de-DE" dirty="0"/>
              <a:t>(1)Flusspegelüberwachung</a:t>
            </a:r>
          </a:p>
          <a:p>
            <a:r>
              <a:rPr lang="de-DE" dirty="0"/>
              <a:t>(2) mit dem aktuellsten Wert</a:t>
            </a:r>
          </a:p>
        </p:txBody>
      </p:sp>
    </p:spTree>
    <p:extLst>
      <p:ext uri="{BB962C8B-B14F-4D97-AF65-F5344CB8AC3E}">
        <p14:creationId xmlns:p14="http://schemas.microsoft.com/office/powerpoint/2010/main" val="488559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8D65D-1C7E-1166-9839-262CDC99B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9035B1D-F5CE-76CB-974E-BCB24DA7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CEFA21-BC92-D756-D2EA-CD4C5BBE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DBAD3A-9722-8C2F-6C51-30CD93DB0A5A}"/>
              </a:ext>
            </a:extLst>
          </p:cNvPr>
          <p:cNvSpPr txBox="1"/>
          <p:nvPr/>
        </p:nvSpPr>
        <p:spPr>
          <a:xfrm>
            <a:off x="16446" y="0"/>
            <a:ext cx="78810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Filtern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2A0464-0CAB-120E-582C-B4ED0533CC10}"/>
              </a:ext>
            </a:extLst>
          </p:cNvPr>
          <p:cNvSpPr txBox="1"/>
          <p:nvPr/>
        </p:nvSpPr>
        <p:spPr>
          <a:xfrm>
            <a:off x="8904312" y="2924944"/>
            <a:ext cx="25922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alle Werte </a:t>
            </a:r>
          </a:p>
          <a:p>
            <a:r>
              <a:rPr lang="de-DE" dirty="0"/>
              <a:t>(1) der Station Herford_2 </a:t>
            </a:r>
          </a:p>
          <a:p>
            <a:r>
              <a:rPr lang="de-DE" dirty="0"/>
              <a:t>(2) der letzten 6 Tage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199FCE-DB02-2CD6-FC2D-5898703E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47145"/>
            <a:ext cx="6408712" cy="60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84B4-6213-9F58-4EF7-BCEDFF85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3CF1D2-4077-608A-93DE-7BA61016F056}"/>
              </a:ext>
            </a:extLst>
          </p:cNvPr>
          <p:cNvSpPr txBox="1"/>
          <p:nvPr/>
        </p:nvSpPr>
        <p:spPr>
          <a:xfrm>
            <a:off x="3895655" y="4221088"/>
            <a:ext cx="2344361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288DC9-7EA6-0A4D-E7C9-53F580F3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34E6A0-EC82-0CBA-DE8A-9EEE37E1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38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5B8CCF4-EAA4-F5B8-46AD-0F56AD54A833}"/>
              </a:ext>
            </a:extLst>
          </p:cNvPr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342638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D5A0EB-1B3D-4109-1A4D-9F408EEB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6063A5-07BF-79AF-22DD-75FDF373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39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5C2688-3ABD-FAA4-9297-75084F804A89}"/>
              </a:ext>
            </a:extLst>
          </p:cNvPr>
          <p:cNvSpPr txBox="1"/>
          <p:nvPr/>
        </p:nvSpPr>
        <p:spPr>
          <a:xfrm>
            <a:off x="16446" y="0"/>
            <a:ext cx="7617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Stylen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9BA379-8F48-E303-A63C-5C5A93F18A89}"/>
              </a:ext>
            </a:extLst>
          </p:cNvPr>
          <p:cNvSpPr txBox="1"/>
          <p:nvPr/>
        </p:nvSpPr>
        <p:spPr>
          <a:xfrm>
            <a:off x="2135560" y="4460891"/>
            <a:ext cx="820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Attribute * Fragen * Datenmengen = sehr unterschiedliche Ausgangsdaten zum stylen</a:t>
            </a:r>
          </a:p>
          <a:p>
            <a:endParaRPr lang="de-DE" dirty="0"/>
          </a:p>
          <a:p>
            <a:r>
              <a:rPr lang="de-DE" dirty="0"/>
              <a:t>= &gt; nur ein paar Tipps (jenseits des „normalen“ Stylings)…..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5662364-300F-5003-CEBB-F36BBC6F625E}"/>
              </a:ext>
            </a:extLst>
          </p:cNvPr>
          <p:cNvSpPr txBox="1"/>
          <p:nvPr/>
        </p:nvSpPr>
        <p:spPr>
          <a:xfrm>
            <a:off x="9599712" y="5661248"/>
            <a:ext cx="25922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/>
              <a:t>Bild: </a:t>
            </a:r>
            <a:r>
              <a:rPr lang="de-DE" sz="600" dirty="0" err="1"/>
              <a:t>chatgpt</a:t>
            </a:r>
            <a:r>
              <a:rPr lang="de-DE" sz="600" dirty="0"/>
              <a:t>: erzeuge ein Bild mit eingehenden Sensordaten, einem verwirrten Comic-Menschen am PC, der bei vielen Möglichkeiten nicht weiß, wie er die Daten darstellen soll -in dem Bild sind nur Excel-Charts zu sehen - hier sollten auch unterschiedliche Kartendarstellungen der Sensordaten zu sehen sein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A364539-8273-7111-9694-7F31CE65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47145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</a:t>
            </a:fld>
            <a:endParaRPr lang="de-DE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94285" y="2929753"/>
            <a:ext cx="74601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FROST (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FR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raunhofer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 Source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ensor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hings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Server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>
                <a:latin typeface="Arial" panose="020B0604020202020204" pitchFamily="34" charset="0"/>
              </a:rPr>
              <a:t>die bekannteste Umsetzung des Standards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OGC SensorThings API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20" y="764704"/>
            <a:ext cx="439874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2365504" y="4237757"/>
            <a:ext cx="796897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STA = Sensor Things API = Sensor-Server  = Frost-Server </a:t>
            </a:r>
            <a:r>
              <a:rPr lang="de-DE" dirty="0">
                <a:solidFill>
                  <a:srgbClr val="FF0000"/>
                </a:solidFill>
              </a:rPr>
              <a:t>≠ MQTT Server / Broker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446" y="0"/>
            <a:ext cx="184217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Sensor Things API</a:t>
            </a:r>
          </a:p>
        </p:txBody>
      </p:sp>
    </p:spTree>
    <p:extLst>
      <p:ext uri="{BB962C8B-B14F-4D97-AF65-F5344CB8AC3E}">
        <p14:creationId xmlns:p14="http://schemas.microsoft.com/office/powerpoint/2010/main" val="4115026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B7B9-B385-8D3B-AC79-251EC2FC9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CE9880D-1E74-65EF-6439-4E086402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56D484-E65B-DC68-42F4-38A60D6C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CFFAE0-EB2A-33F7-0C60-DDBB88A643B8}"/>
              </a:ext>
            </a:extLst>
          </p:cNvPr>
          <p:cNvSpPr txBox="1"/>
          <p:nvPr/>
        </p:nvSpPr>
        <p:spPr>
          <a:xfrm>
            <a:off x="16446" y="0"/>
            <a:ext cx="7617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Stylen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5D45FF-19C6-EC84-1317-67B05E0D1841}"/>
              </a:ext>
            </a:extLst>
          </p:cNvPr>
          <p:cNvSpPr txBox="1"/>
          <p:nvPr/>
        </p:nvSpPr>
        <p:spPr>
          <a:xfrm>
            <a:off x="191344" y="3570807"/>
            <a:ext cx="5363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Filter: gib mir von einem Sensor die letzten 100 Werte</a:t>
            </a:r>
          </a:p>
          <a:p>
            <a:r>
              <a:rPr lang="de-DE" dirty="0"/>
              <a:t>Ergebnis: 100 Punkte an einem Ort</a:t>
            </a:r>
          </a:p>
          <a:p>
            <a:endParaRPr lang="de-DE" dirty="0"/>
          </a:p>
          <a:p>
            <a:r>
              <a:rPr lang="de-DE" dirty="0"/>
              <a:t>Aufgabe: stelle die Ergebnisse dar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CABF2A-C180-2E64-0EB6-6AE2AA571F9D}"/>
              </a:ext>
            </a:extLst>
          </p:cNvPr>
          <p:cNvSpPr txBox="1"/>
          <p:nvPr/>
        </p:nvSpPr>
        <p:spPr>
          <a:xfrm>
            <a:off x="6600056" y="356985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Tipp: Plugin </a:t>
            </a:r>
            <a:r>
              <a:rPr lang="de-DE" dirty="0" err="1">
                <a:highlight>
                  <a:srgbClr val="FFFF00"/>
                </a:highlight>
              </a:rPr>
              <a:t>Plotly</a:t>
            </a: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935245-2CE5-5276-5B48-87098269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750"/>
            <a:ext cx="6057900" cy="130492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EEB98A3-C3F4-1D3E-EB58-E780CEEB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073546"/>
            <a:ext cx="4524375" cy="166687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21AFFC2-7769-C2A1-0B72-AF15DDB4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2859510"/>
            <a:ext cx="292884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7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100854-E40A-A424-8A11-17AEEE47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D426FF-3941-D8BC-7F3A-D4030B6E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41491C-E272-EA51-2610-80AADE8E25A8}"/>
              </a:ext>
            </a:extLst>
          </p:cNvPr>
          <p:cNvSpPr txBox="1"/>
          <p:nvPr/>
        </p:nvSpPr>
        <p:spPr>
          <a:xfrm>
            <a:off x="16446" y="0"/>
            <a:ext cx="7617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Stylen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DD3C23-7B43-87B9-B8C4-3BCF3119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3" y="1052736"/>
            <a:ext cx="3552825" cy="1428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82BF766-A322-D1DC-199C-FBBE314FEB91}"/>
              </a:ext>
            </a:extLst>
          </p:cNvPr>
          <p:cNvSpPr txBox="1"/>
          <p:nvPr/>
        </p:nvSpPr>
        <p:spPr>
          <a:xfrm>
            <a:off x="191344" y="3570807"/>
            <a:ext cx="496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Filter: gib mir von jedem Sensor den letzten Wert</a:t>
            </a:r>
          </a:p>
          <a:p>
            <a:r>
              <a:rPr lang="de-DE" dirty="0"/>
              <a:t>Ergebnis: je Sensor ein Punkt</a:t>
            </a:r>
          </a:p>
          <a:p>
            <a:endParaRPr lang="de-DE" dirty="0"/>
          </a:p>
          <a:p>
            <a:r>
              <a:rPr lang="de-DE" dirty="0"/>
              <a:t>Aufgabe: Beschrifte das Ergebnis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D4248C-F4CE-E4A4-7A68-F46357A733B1}"/>
              </a:ext>
            </a:extLst>
          </p:cNvPr>
          <p:cNvSpPr txBox="1"/>
          <p:nvPr/>
        </p:nvSpPr>
        <p:spPr>
          <a:xfrm>
            <a:off x="6804974" y="2606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UTC-Zeiten in Ortszeit </a:t>
            </a:r>
            <a:r>
              <a:rPr lang="de-DE" dirty="0"/>
              <a:t>(incl. Sommer/Winterzeit umrechnen</a:t>
            </a:r>
          </a:p>
          <a:p>
            <a:endParaRPr lang="de-DE" dirty="0"/>
          </a:p>
          <a:p>
            <a:r>
              <a:rPr lang="de-DE" dirty="0" err="1"/>
              <a:t>format_date</a:t>
            </a:r>
            <a:r>
              <a:rPr lang="de-DE" dirty="0"/>
              <a:t>( </a:t>
            </a:r>
            <a:r>
              <a:rPr lang="de-DE" dirty="0" err="1"/>
              <a:t>datetime_from_epoch</a:t>
            </a:r>
            <a:r>
              <a:rPr lang="de-DE" dirty="0"/>
              <a:t>(</a:t>
            </a:r>
            <a:r>
              <a:rPr lang="de-DE" dirty="0" err="1"/>
              <a:t>epoch</a:t>
            </a:r>
            <a:r>
              <a:rPr lang="de-DE" dirty="0"/>
              <a:t>( "</a:t>
            </a:r>
            <a:r>
              <a:rPr lang="de-DE" dirty="0" err="1"/>
              <a:t>Thing_Datastream_Observation_resultTime</a:t>
            </a:r>
            <a:r>
              <a:rPr lang="de-DE" dirty="0"/>
              <a:t>" )), '</a:t>
            </a:r>
            <a:r>
              <a:rPr lang="de-DE" dirty="0" err="1"/>
              <a:t>dd.MM.yyyy</a:t>
            </a:r>
            <a:r>
              <a:rPr lang="de-DE" dirty="0"/>
              <a:t> \</a:t>
            </a:r>
            <a:r>
              <a:rPr lang="de-DE" dirty="0" err="1"/>
              <a:t>nhh:mm:ss</a:t>
            </a:r>
            <a:r>
              <a:rPr lang="de-DE" dirty="0"/>
              <a:t>')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8E388-B55D-A0FF-AAA3-D9B27275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3570807"/>
            <a:ext cx="2533650" cy="17907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E9BB72D-464F-2FB4-B7C1-B69F2D2A854A}"/>
              </a:ext>
            </a:extLst>
          </p:cNvPr>
          <p:cNvSpPr txBox="1"/>
          <p:nvPr/>
        </p:nvSpPr>
        <p:spPr>
          <a:xfrm>
            <a:off x="6693411" y="3103752"/>
            <a:ext cx="51916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Einen </a:t>
            </a:r>
            <a:r>
              <a:rPr lang="de-DE" dirty="0">
                <a:highlight>
                  <a:srgbClr val="FFFF00"/>
                </a:highlight>
              </a:rPr>
              <a:t>Wert aus den </a:t>
            </a:r>
            <a:r>
              <a:rPr lang="de-DE" dirty="0" err="1">
                <a:highlight>
                  <a:srgbClr val="FFFF00"/>
                </a:highlight>
              </a:rPr>
              <a:t>properties</a:t>
            </a:r>
            <a:r>
              <a:rPr lang="de-DE" dirty="0">
                <a:highlight>
                  <a:srgbClr val="FFFF00"/>
                </a:highlight>
              </a:rPr>
              <a:t> auslesen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endParaRPr lang="de-DE" dirty="0"/>
          </a:p>
          <a:p>
            <a:r>
              <a:rPr lang="en-US" dirty="0" err="1"/>
              <a:t>map_get</a:t>
            </a:r>
            <a:r>
              <a:rPr lang="en-US" dirty="0"/>
              <a:t>("Thing_properties",'</a:t>
            </a:r>
            <a:r>
              <a:rPr lang="en-US" dirty="0" err="1"/>
              <a:t>measuringPointName</a:t>
            </a:r>
            <a:r>
              <a:rPr lang="en-US" dirty="0"/>
              <a:t>')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4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B6A9E81-EDBE-A7C3-2421-11A101EE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821170-3DB3-8D34-81E8-75AA0E38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EBB00D-D04E-E6CA-12F1-2CC4A542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12776"/>
            <a:ext cx="3667125" cy="132397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5CC123-0429-E2DE-C8A4-AC0037443E8B}"/>
              </a:ext>
            </a:extLst>
          </p:cNvPr>
          <p:cNvSpPr txBox="1"/>
          <p:nvPr/>
        </p:nvSpPr>
        <p:spPr>
          <a:xfrm>
            <a:off x="16446" y="0"/>
            <a:ext cx="7617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Stylen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8DD71E-B831-E3C8-D5BB-FF20650BF7FE}"/>
              </a:ext>
            </a:extLst>
          </p:cNvPr>
          <p:cNvSpPr txBox="1"/>
          <p:nvPr/>
        </p:nvSpPr>
        <p:spPr>
          <a:xfrm>
            <a:off x="191344" y="3570807"/>
            <a:ext cx="5727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Filter: gib mir von jedem Sensor die letzten 5 Werte</a:t>
            </a:r>
          </a:p>
          <a:p>
            <a:r>
              <a:rPr lang="de-DE" dirty="0"/>
              <a:t>Ergebnis: je Sensor 5 Punkte</a:t>
            </a:r>
          </a:p>
          <a:p>
            <a:endParaRPr lang="de-DE" dirty="0"/>
          </a:p>
          <a:p>
            <a:r>
              <a:rPr lang="de-DE" dirty="0"/>
              <a:t>Aufgabe: zeige von den 5 Punkten nur den letzten Punkt an</a:t>
            </a:r>
          </a:p>
          <a:p>
            <a:r>
              <a:rPr lang="de-DE" dirty="0"/>
              <a:t>(unterdrücke die 4 älteren)</a:t>
            </a:r>
          </a:p>
          <a:p>
            <a:r>
              <a:rPr lang="de-DE" dirty="0"/>
              <a:t>und unterscheide die Pegel nach Betreiber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5915FBE-EC8B-FEFC-FFFB-6CE6D147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790" y="170820"/>
            <a:ext cx="5041346" cy="465313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C6449BA-B357-CCE1-6572-A6B14BF1062E}"/>
              </a:ext>
            </a:extLst>
          </p:cNvPr>
          <p:cNvSpPr txBox="1"/>
          <p:nvPr/>
        </p:nvSpPr>
        <p:spPr>
          <a:xfrm>
            <a:off x="7873915" y="5622388"/>
            <a:ext cx="432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Demo unter </a:t>
            </a:r>
            <a:r>
              <a:rPr lang="de-DE" sz="1400" dirty="0">
                <a:hlinkClick r:id="rId4"/>
              </a:rPr>
              <a:t>https://opendata-kreis-viersen.de/QGIS/STA/STA%20Kreis%20Herford.qgz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5218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F7FC354-1676-B93A-A652-65B94FD0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734E5E-B5D7-58BD-1847-BC8305AF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19D9F0-08EB-D8D9-169A-C5094C0FF297}"/>
              </a:ext>
            </a:extLst>
          </p:cNvPr>
          <p:cNvSpPr txBox="1"/>
          <p:nvPr/>
        </p:nvSpPr>
        <p:spPr>
          <a:xfrm>
            <a:off x="16446" y="0"/>
            <a:ext cx="7617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Stylen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5EF520-D696-6BFC-E229-C0ECCDD3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12776"/>
            <a:ext cx="3667125" cy="13239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111CE5C-2A7F-FD8A-61EE-0B12D3FB9DBF}"/>
              </a:ext>
            </a:extLst>
          </p:cNvPr>
          <p:cNvSpPr txBox="1"/>
          <p:nvPr/>
        </p:nvSpPr>
        <p:spPr>
          <a:xfrm>
            <a:off x="191344" y="3570807"/>
            <a:ext cx="5014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Filter: gib mir von jedem Sensor die letzten 5 Werte</a:t>
            </a:r>
          </a:p>
          <a:p>
            <a:r>
              <a:rPr lang="de-DE" dirty="0"/>
              <a:t>Ergebnis: je Sensor 5 Punkte</a:t>
            </a:r>
          </a:p>
          <a:p>
            <a:endParaRPr lang="de-DE" dirty="0"/>
          </a:p>
          <a:p>
            <a:r>
              <a:rPr lang="de-DE" dirty="0"/>
              <a:t>Aufgabe: Beschrifte mit dem</a:t>
            </a:r>
          </a:p>
          <a:p>
            <a:r>
              <a:rPr lang="de-DE" dirty="0"/>
              <a:t>Maximum der 5 Werte und </a:t>
            </a:r>
          </a:p>
          <a:p>
            <a:r>
              <a:rPr lang="de-DE" dirty="0"/>
              <a:t>berechne den Zeitabstand </a:t>
            </a:r>
          </a:p>
          <a:p>
            <a:r>
              <a:rPr lang="de-DE" dirty="0"/>
              <a:t>der letzten 5 Werte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BA0A92-7F4B-7A4C-4A27-C96F882E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47" y="236803"/>
            <a:ext cx="5163205" cy="383760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9CE93A8-4E12-AEF3-CDFD-47828674D04D}"/>
              </a:ext>
            </a:extLst>
          </p:cNvPr>
          <p:cNvSpPr txBox="1"/>
          <p:nvPr/>
        </p:nvSpPr>
        <p:spPr>
          <a:xfrm>
            <a:off x="7680176" y="5373216"/>
            <a:ext cx="432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Demo unter </a:t>
            </a:r>
            <a:r>
              <a:rPr lang="de-DE" sz="1400" dirty="0">
                <a:hlinkClick r:id="rId4"/>
              </a:rPr>
              <a:t>https://opendata-kreis-viersen.de/QGIS/STA/STA%20Kreis%20Herford.qgz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5360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1AFC90-E312-BBEA-2B31-F336BDCB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4139D6-41CF-C1DB-8F89-3B6A9938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44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A7977D-1ECE-6400-200F-6BD628F77244}"/>
              </a:ext>
            </a:extLst>
          </p:cNvPr>
          <p:cNvSpPr txBox="1"/>
          <p:nvPr/>
        </p:nvSpPr>
        <p:spPr>
          <a:xfrm>
            <a:off x="16446" y="0"/>
            <a:ext cx="177914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Vorletzte Folie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5E74AB-E207-4556-227B-49FB386487CC}"/>
              </a:ext>
            </a:extLst>
          </p:cNvPr>
          <p:cNvSpPr txBox="1"/>
          <p:nvPr/>
        </p:nvSpPr>
        <p:spPr>
          <a:xfrm>
            <a:off x="1199456" y="1124744"/>
            <a:ext cx="86117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Fazit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Berücksichtigen Sie beim Start diesen Vortrag …. es erspart viel Stochern im Nebel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Sensor-Thing-API ist ein guter Standard von außen mit einer Wundertüte als Inhalt.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vorbereitete Frage hilft beim Erkunden und filtern und stylen.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 Tipps und Tricks freue ich mich auch </a:t>
            </a:r>
            <a:r>
              <a:rPr lang="de-DE" dirty="0">
                <a:sym typeface="Wingdings" panose="05000000000000000000" pitchFamily="2" charset="2"/>
              </a:rPr>
              <a:t>.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338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Michael Stein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Kreis Viersen - Amt für Kataster und Geoinformation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Michael.Stein@Kreis-Viersen.de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1141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de-DE" dirty="0"/>
              <a:t>Von Sensor bis Karte: Erste Schritte mit QGIS und SensorThings API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8BFC58-DECF-D74D-ECCC-BB4AEBC2AA59}"/>
              </a:ext>
            </a:extLst>
          </p:cNvPr>
          <p:cNvSpPr txBox="1"/>
          <p:nvPr/>
        </p:nvSpPr>
        <p:spPr>
          <a:xfrm>
            <a:off x="5591944" y="5669649"/>
            <a:ext cx="639245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b="0" dirty="0"/>
              <a:t>nachlesen/basteln </a:t>
            </a:r>
            <a:r>
              <a:rPr lang="de-DE" b="0" dirty="0">
                <a:hlinkClick r:id="rId3"/>
              </a:rPr>
              <a:t>https://opendata-kreis-viersen.de/QGIS/STA/</a:t>
            </a:r>
            <a:r>
              <a:rPr lang="de-DE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51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5EBFA-CD27-2D50-031F-53B6FC95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6F9216D-DB58-FB3E-D32D-E39E1E16BC13}"/>
              </a:ext>
            </a:extLst>
          </p:cNvPr>
          <p:cNvSpPr txBox="1"/>
          <p:nvPr/>
        </p:nvSpPr>
        <p:spPr>
          <a:xfrm>
            <a:off x="3895655" y="2204864"/>
            <a:ext cx="2056329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F3625F0-8728-6236-C206-83D4E9AE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1D60A8-FF53-C793-73FA-AD021CEE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5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3BE8D3-5634-BB9B-B248-18DCD121F779}"/>
              </a:ext>
            </a:extLst>
          </p:cNvPr>
          <p:cNvSpPr/>
          <p:nvPr/>
        </p:nvSpPr>
        <p:spPr>
          <a:xfrm>
            <a:off x="3061792" y="76470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STEFiS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ensorThings</a:t>
            </a:r>
            <a:r>
              <a:rPr lang="de-DE" sz="4000" kern="100" dirty="0">
                <a:latin typeface="Arial" panose="020B0604020202020204" pitchFamily="34" charset="0"/>
                <a:ea typeface="DejaVu Sans"/>
                <a:cs typeface="Lucidasans"/>
              </a:rPr>
              <a:t> API</a:t>
            </a: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T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heorie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E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rkunden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 err="1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Fi</a:t>
            </a: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ltern</a:t>
            </a:r>
            <a:endParaRPr lang="de-DE" sz="4000" kern="100" dirty="0">
              <a:latin typeface="Arial" panose="020B0604020202020204" pitchFamily="34" charset="0"/>
              <a:ea typeface="DejaVu Sans"/>
              <a:cs typeface="Lucidasans"/>
            </a:endParaRPr>
          </a:p>
          <a:p>
            <a:pPr marL="742950" lvl="1" indent="-285750">
              <a:lnSpc>
                <a:spcPct val="110000"/>
              </a:lnSpc>
              <a:spcAft>
                <a:spcPts val="595"/>
              </a:spcAft>
              <a:buFont typeface="Courier New" panose="02070309020205020404" pitchFamily="49" charset="0"/>
              <a:buChar char="o"/>
            </a:pPr>
            <a:r>
              <a:rPr lang="de-DE" sz="4000" b="1" kern="100" dirty="0">
                <a:solidFill>
                  <a:srgbClr val="3182BD"/>
                </a:solidFill>
                <a:latin typeface="Arial" panose="020B0604020202020204" pitchFamily="34" charset="0"/>
                <a:ea typeface="DejaVu Sans"/>
                <a:cs typeface="Lucidasans"/>
              </a:rPr>
              <a:t>S </a:t>
            </a:r>
            <a:r>
              <a:rPr lang="de-DE" sz="4000" kern="100" dirty="0" err="1">
                <a:latin typeface="Arial" panose="020B0604020202020204" pitchFamily="34" charset="0"/>
                <a:ea typeface="DejaVu Sans"/>
                <a:cs typeface="Lucidasans"/>
              </a:rPr>
              <a:t>tylen</a:t>
            </a:r>
            <a:endParaRPr lang="de-DE" sz="4000" kern="100" dirty="0">
              <a:effectLst/>
              <a:latin typeface="Arial" panose="020B0604020202020204" pitchFamily="34" charset="0"/>
              <a:ea typeface="DejaVu Sans"/>
              <a:cs typeface="Lucidasans"/>
            </a:endParaRPr>
          </a:p>
        </p:txBody>
      </p:sp>
    </p:spTree>
    <p:extLst>
      <p:ext uri="{BB962C8B-B14F-4D97-AF65-F5344CB8AC3E}">
        <p14:creationId xmlns:p14="http://schemas.microsoft.com/office/powerpoint/2010/main" val="376454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2208" y="710987"/>
            <a:ext cx="144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Sensor 1</a:t>
            </a:r>
          </a:p>
          <a:p>
            <a:r>
              <a:rPr lang="de-DE" dirty="0"/>
              <a:t>Zweck 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9578" y="1431067"/>
            <a:ext cx="144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Sensor 2</a:t>
            </a:r>
          </a:p>
          <a:p>
            <a:r>
              <a:rPr lang="de-DE" dirty="0"/>
              <a:t>Zweck 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69579" y="2727211"/>
            <a:ext cx="144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Sensor N..</a:t>
            </a:r>
          </a:p>
          <a:p>
            <a:r>
              <a:rPr lang="de-DE" dirty="0"/>
              <a:t>Zweck N..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68409" y="378549"/>
            <a:ext cx="10695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LoRaWan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68409" y="2019475"/>
            <a:ext cx="7697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WLAN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68409" y="2750120"/>
            <a:ext cx="19442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????</a:t>
            </a:r>
          </a:p>
        </p:txBody>
      </p:sp>
      <p:cxnSp>
        <p:nvCxnSpPr>
          <p:cNvPr id="10" name="Gewinkelter Verbinder 9"/>
          <p:cNvCxnSpPr>
            <a:stCxn id="4" idx="3"/>
            <a:endCxn id="7" idx="1"/>
          </p:cNvCxnSpPr>
          <p:nvPr/>
        </p:nvCxnSpPr>
        <p:spPr>
          <a:xfrm flipV="1">
            <a:off x="2622208" y="563215"/>
            <a:ext cx="646201" cy="47093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r Verbinder 10"/>
          <p:cNvCxnSpPr>
            <a:stCxn id="5" idx="3"/>
            <a:endCxn id="8" idx="1"/>
          </p:cNvCxnSpPr>
          <p:nvPr/>
        </p:nvCxnSpPr>
        <p:spPr>
          <a:xfrm>
            <a:off x="2609578" y="1754233"/>
            <a:ext cx="658831" cy="44990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r Verbinder 11"/>
          <p:cNvCxnSpPr>
            <a:stCxn id="6" idx="3"/>
            <a:endCxn id="9" idx="1"/>
          </p:cNvCxnSpPr>
          <p:nvPr/>
        </p:nvCxnSpPr>
        <p:spPr>
          <a:xfrm flipV="1">
            <a:off x="2609579" y="2934786"/>
            <a:ext cx="658830" cy="11559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91037" y="1154067"/>
            <a:ext cx="218335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Blackbox (u.a. MQTT)</a:t>
            </a:r>
          </a:p>
        </p:txBody>
      </p:sp>
      <p:cxnSp>
        <p:nvCxnSpPr>
          <p:cNvPr id="14" name="Gewinkelter Verbinder 13"/>
          <p:cNvCxnSpPr>
            <a:stCxn id="7" idx="3"/>
            <a:endCxn id="13" idx="1"/>
          </p:cNvCxnSpPr>
          <p:nvPr/>
        </p:nvCxnSpPr>
        <p:spPr>
          <a:xfrm>
            <a:off x="4337933" y="563215"/>
            <a:ext cx="2553104" cy="77551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r Verbinder 14"/>
          <p:cNvCxnSpPr>
            <a:stCxn id="8" idx="3"/>
            <a:endCxn id="13" idx="1"/>
          </p:cNvCxnSpPr>
          <p:nvPr/>
        </p:nvCxnSpPr>
        <p:spPr>
          <a:xfrm flipV="1">
            <a:off x="4038172" y="1338733"/>
            <a:ext cx="2852865" cy="86540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r Verbinder 15"/>
          <p:cNvCxnSpPr>
            <a:stCxn id="9" idx="3"/>
            <a:endCxn id="13" idx="1"/>
          </p:cNvCxnSpPr>
          <p:nvPr/>
        </p:nvCxnSpPr>
        <p:spPr>
          <a:xfrm flipV="1">
            <a:off x="5212625" y="1338733"/>
            <a:ext cx="1678412" cy="159605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r Verbinder 16"/>
          <p:cNvCxnSpPr>
            <a:stCxn id="13" idx="2"/>
            <a:endCxn id="25" idx="0"/>
          </p:cNvCxnSpPr>
          <p:nvPr/>
        </p:nvCxnSpPr>
        <p:spPr>
          <a:xfrm rot="16200000" flipH="1">
            <a:off x="8243518" y="1262596"/>
            <a:ext cx="819124" cy="134073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50" y="4807220"/>
            <a:ext cx="1052736" cy="105273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2711624" y="4237757"/>
            <a:ext cx="5319020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Ausgangslage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Irgendwer hat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eine unbekannte Anzahl an Sensoren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 unbekannten Zwecken,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final auf einem OGC SensorThings API – Server</a:t>
            </a:r>
            <a:br>
              <a:rPr lang="de-DE" dirty="0"/>
            </a:br>
            <a:r>
              <a:rPr lang="de-DE" dirty="0"/>
              <a:t>gesammelt und bereitgestellt werden…..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637759" y="2342523"/>
            <a:ext cx="33713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Server, der dem Standard </a:t>
            </a:r>
          </a:p>
          <a:p>
            <a:r>
              <a:rPr lang="de-DE" dirty="0"/>
              <a:t>OGC SensorThings API</a:t>
            </a:r>
          </a:p>
          <a:p>
            <a:r>
              <a:rPr lang="de-DE" dirty="0"/>
              <a:t>entspricht</a:t>
            </a:r>
          </a:p>
          <a:p>
            <a:r>
              <a:rPr lang="de-DE" dirty="0"/>
              <a:t>z.B. </a:t>
            </a:r>
            <a:r>
              <a:rPr lang="de-DE" dirty="0">
                <a:hlinkClick r:id="rId3"/>
              </a:rPr>
              <a:t>https://iot.hamburg.de/v1.1/</a:t>
            </a:r>
            <a:r>
              <a:rPr lang="de-DE" dirty="0"/>
              <a:t> </a:t>
            </a:r>
          </a:p>
        </p:txBody>
      </p:sp>
      <p:cxnSp>
        <p:nvCxnSpPr>
          <p:cNvPr id="26" name="Gewinkelter Verbinder 25"/>
          <p:cNvCxnSpPr>
            <a:stCxn id="25" idx="2"/>
            <a:endCxn id="18" idx="0"/>
          </p:cNvCxnSpPr>
          <p:nvPr/>
        </p:nvCxnSpPr>
        <p:spPr>
          <a:xfrm rot="16200000" flipH="1">
            <a:off x="8937347" y="3928949"/>
            <a:ext cx="1264368" cy="492173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245978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A89A84-558E-324C-A2B4-1A8BABB3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4F792D-D04B-7708-B62F-1CC9426C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EF6EEB-9BDD-0CA7-F985-0AEB9F838F76}"/>
              </a:ext>
            </a:extLst>
          </p:cNvPr>
          <p:cNvSpPr txBox="1"/>
          <p:nvPr/>
        </p:nvSpPr>
        <p:spPr>
          <a:xfrm>
            <a:off x="983432" y="836712"/>
            <a:ext cx="105131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u="sng" dirty="0"/>
              <a:t>Bekannte offene Endpoints sind (noch) rar:</a:t>
            </a:r>
          </a:p>
          <a:p>
            <a:r>
              <a:rPr lang="de-DE" dirty="0"/>
              <a:t> DE Hamburg 		https://iot.hamburg.de/v1.1/</a:t>
            </a:r>
          </a:p>
          <a:p>
            <a:r>
              <a:rPr lang="de-DE" dirty="0"/>
              <a:t> DE Kreis Herford 		https://geoportal.kreis-herford.de/iot/v1.1</a:t>
            </a:r>
          </a:p>
          <a:p>
            <a:r>
              <a:rPr lang="de-DE" dirty="0"/>
              <a:t> Fraunhofer Luftqualität 	https://airquality-frost.k8s.ilt-dmz.iosb.fraunhofer.de/v1.1/</a:t>
            </a:r>
          </a:p>
          <a:p>
            <a:r>
              <a:rPr lang="de-DE" dirty="0"/>
              <a:t> Fraunhofer </a:t>
            </a:r>
            <a:r>
              <a:rPr lang="de-DE" dirty="0" err="1"/>
              <a:t>demographic</a:t>
            </a:r>
            <a:r>
              <a:rPr lang="de-DE" dirty="0"/>
              <a:t> 	https://demography.k8s.ilt-dmz.iosb.fraunhofer.de/v1.1</a:t>
            </a:r>
          </a:p>
          <a:p>
            <a:r>
              <a:rPr lang="de-DE" dirty="0"/>
              <a:t> Fraunhofer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	https://ogc-demo.k8s.ilt-dmz.iosb.fraunhofer.de/v1.1</a:t>
            </a:r>
          </a:p>
          <a:p>
            <a:r>
              <a:rPr lang="de-DE" dirty="0"/>
              <a:t> IT </a:t>
            </a:r>
            <a:r>
              <a:rPr lang="de-DE" dirty="0" err="1"/>
              <a:t>Municipality</a:t>
            </a:r>
            <a:r>
              <a:rPr lang="de-DE" dirty="0"/>
              <a:t> of Ferrara	https://iot.comune.fe.it/FROST-Server/v1.1</a:t>
            </a:r>
          </a:p>
          <a:p>
            <a:r>
              <a:rPr lang="de-DE" dirty="0"/>
              <a:t> UK British Geological Survey 	https://sensors.bgs.ac.uk/FROST-Server/v1.1</a:t>
            </a:r>
          </a:p>
          <a:p>
            <a:r>
              <a:rPr lang="de-DE" dirty="0"/>
              <a:t> USA New Mexico 		https://nmenv.newmexicowaterdata.org/FROST-Server/v1.1</a:t>
            </a:r>
          </a:p>
          <a:p>
            <a:r>
              <a:rPr lang="de-DE" dirty="0"/>
              <a:t> USA USGS </a:t>
            </a:r>
            <a:r>
              <a:rPr lang="de-DE" dirty="0" err="1"/>
              <a:t>Groundwater</a:t>
            </a:r>
            <a:r>
              <a:rPr lang="de-DE" dirty="0"/>
              <a:t>	https://labs.waterdata.usgs.gov/sta/v1.1/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8B135B-A011-8E01-FF12-78AACC13832C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587FF6-E423-836D-6F07-1B88DC18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86" y="4293096"/>
            <a:ext cx="4464496" cy="126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6FBB06-868E-C414-D356-DA145524BF88}"/>
              </a:ext>
            </a:extLst>
          </p:cNvPr>
          <p:cNvSpPr txBox="1"/>
          <p:nvPr/>
        </p:nvSpPr>
        <p:spPr>
          <a:xfrm>
            <a:off x="5591944" y="5669649"/>
            <a:ext cx="638008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e-DE" b="0" dirty="0"/>
              <a:t>QGIS-Import-Datei:  </a:t>
            </a:r>
            <a:r>
              <a:rPr lang="de-DE" b="0" dirty="0">
                <a:hlinkClick r:id="rId3"/>
              </a:rPr>
              <a:t>https://opendata-kreis-viersen.de/QGIS/STA/</a:t>
            </a:r>
            <a:r>
              <a:rPr lang="de-DE" b="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6E20EE-71EC-83E0-16E2-818AEF7BCED0}"/>
              </a:ext>
            </a:extLst>
          </p:cNvPr>
          <p:cNvSpPr txBox="1"/>
          <p:nvPr/>
        </p:nvSpPr>
        <p:spPr>
          <a:xfrm>
            <a:off x="7417411" y="4658529"/>
            <a:ext cx="465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https://github.com/opengeospatial/</a:t>
            </a:r>
          </a:p>
          <a:p>
            <a:r>
              <a:rPr lang="de-DE" dirty="0">
                <a:hlinkClick r:id="rId4"/>
              </a:rPr>
              <a:t>sensorthings/blob/master/PublicEndPoints.md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19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79B02D-7307-FE6B-DB49-791A8A02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67C388-4862-A04D-5A6E-2580EB8E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0FACAE-3CE3-9BBE-447F-472D927A2F10}"/>
              </a:ext>
            </a:extLst>
          </p:cNvPr>
          <p:cNvSpPr txBox="1"/>
          <p:nvPr/>
        </p:nvSpPr>
        <p:spPr>
          <a:xfrm>
            <a:off x="3863752" y="5540141"/>
            <a:ext cx="647010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alle Server sind gleich aufgebaut und werden strukturell übersetzt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97659D-5F98-CE43-7395-AD1E50FA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731149"/>
            <a:ext cx="1138417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09EB16-25C7-2A50-5A05-935E2F759247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382626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E1F00C-8E38-21ED-96A1-C10F0A5F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Von Sensor bis Karte: Erste Schritte mit QGIS und SensorThings API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B484BE-D7B5-93C3-215D-9B6F8D24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AE09-32E3-472E-B2EB-C7A6ABE40D4A}" type="slidenum">
              <a:rPr lang="de-DE" smtClean="0"/>
              <a:t>9</a:t>
            </a:fld>
            <a:endParaRPr lang="de-DE"/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DE816EC7-049E-2C66-B15C-93ADC9DC42B4}"/>
              </a:ext>
            </a:extLst>
          </p:cNvPr>
          <p:cNvSpPr txBox="1">
            <a:spLocks/>
          </p:cNvSpPr>
          <p:nvPr/>
        </p:nvSpPr>
        <p:spPr>
          <a:xfrm>
            <a:off x="2930334" y="6445730"/>
            <a:ext cx="635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4C8F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QGIS-Talk  Sensor Things API in QGIS    …erste Schritte		Juli 2025</a:t>
            </a:r>
            <a:endParaRPr lang="de-DE" b="1" dirty="0">
              <a:solidFill>
                <a:srgbClr val="4C8F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F9373B6-FB13-C4B3-0E9F-7BD7F6A7D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4174"/>
              </p:ext>
            </p:extLst>
          </p:nvPr>
        </p:nvGraphicFramePr>
        <p:xfrm>
          <a:off x="1199456" y="260648"/>
          <a:ext cx="9145015" cy="33123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05582797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2521067"/>
                    </a:ext>
                  </a:extLst>
                </a:gridCol>
                <a:gridCol w="1337909">
                  <a:extLst>
                    <a:ext uri="{9D8B030D-6E8A-4147-A177-3AD203B41FA5}">
                      <a16:colId xmlns:a16="http://schemas.microsoft.com/office/drawing/2014/main" val="1195671618"/>
                    </a:ext>
                  </a:extLst>
                </a:gridCol>
                <a:gridCol w="1402236">
                  <a:extLst>
                    <a:ext uri="{9D8B030D-6E8A-4147-A177-3AD203B41FA5}">
                      <a16:colId xmlns:a16="http://schemas.microsoft.com/office/drawing/2014/main" val="1067468762"/>
                    </a:ext>
                  </a:extLst>
                </a:gridCol>
                <a:gridCol w="1402235">
                  <a:extLst>
                    <a:ext uri="{9D8B030D-6E8A-4147-A177-3AD203B41FA5}">
                      <a16:colId xmlns:a16="http://schemas.microsoft.com/office/drawing/2014/main" val="1381312861"/>
                    </a:ext>
                  </a:extLst>
                </a:gridCol>
                <a:gridCol w="1402235">
                  <a:extLst>
                    <a:ext uri="{9D8B030D-6E8A-4147-A177-3AD203B41FA5}">
                      <a16:colId xmlns:a16="http://schemas.microsoft.com/office/drawing/2014/main" val="924870614"/>
                    </a:ext>
                  </a:extLst>
                </a:gridCol>
              </a:tblGrid>
              <a:tr h="36804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Entity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Hamburg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Italien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UK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USA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Herford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5756371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Locations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5.463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917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131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18.647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387156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HistoricalLocations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2.894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4.221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11.218.413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718418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Things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2.687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1.113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102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18.646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44736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Datastreams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7.207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2.945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278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40.065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487634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Sensors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47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934483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ObservedProperties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22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68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34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315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07381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Observations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255.127.100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16.691.293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10.421.432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47.340.392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2.044.110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817003"/>
                  </a:ext>
                </a:extLst>
              </a:tr>
              <a:tr h="3680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u="none" strike="noStrike" dirty="0">
                          <a:effectLst/>
                        </a:rPr>
                        <a:t> </a:t>
                      </a:r>
                      <a:r>
                        <a:rPr lang="de-DE" sz="2000" u="none" strike="noStrike" dirty="0" err="1">
                          <a:effectLst/>
                        </a:rPr>
                        <a:t>FeaturesOfInterest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11.172.500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917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>
                          <a:effectLst/>
                        </a:rPr>
                        <a:t>233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u="none" strike="noStrike" dirty="0">
                          <a:effectLst/>
                        </a:rPr>
                        <a:t>19.471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5202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B9D1A05-1D99-32E8-F080-50826556CB39}"/>
              </a:ext>
            </a:extLst>
          </p:cNvPr>
          <p:cNvSpPr txBox="1"/>
          <p:nvPr/>
        </p:nvSpPr>
        <p:spPr>
          <a:xfrm>
            <a:off x="3431704" y="4797152"/>
            <a:ext cx="612751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Wieviel wo drin ist, kann sehr unterschiedlich und viel sein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</a:rPr>
              <a:t>Wir machen GIS – also starten wir immer mit Locations/Orte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A881B2-1914-D83F-0094-CB13A5217D29}"/>
              </a:ext>
            </a:extLst>
          </p:cNvPr>
          <p:cNvSpPr txBox="1"/>
          <p:nvPr/>
        </p:nvSpPr>
        <p:spPr>
          <a:xfrm>
            <a:off x="16446" y="0"/>
            <a:ext cx="9044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Theorie</a:t>
            </a:r>
          </a:p>
        </p:txBody>
      </p:sp>
    </p:spTree>
    <p:extLst>
      <p:ext uri="{BB962C8B-B14F-4D97-AF65-F5344CB8AC3E}">
        <p14:creationId xmlns:p14="http://schemas.microsoft.com/office/powerpoint/2010/main" val="32897770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Kreis Viersen 201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Kreis 2019" id="{5610FE4A-F118-4E60-BCE3-840326F0D739}" vid="{7367EBC9-35D6-47A4-BEE5-1078432C3F9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praesentation_kreis_2019-1</Template>
  <TotalTime>0</TotalTime>
  <Words>2311</Words>
  <Application>Microsoft Office PowerPoint</Application>
  <PresentationFormat>Breitbild</PresentationFormat>
  <Paragraphs>451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Dosis</vt:lpstr>
      <vt:lpstr>Dosis Bold</vt:lpstr>
      <vt:lpstr>Dosis Regular</vt:lpstr>
      <vt:lpstr>Symbol</vt:lpstr>
      <vt:lpstr>Wingdings</vt:lpstr>
      <vt:lpstr>Power Point Kreis Viersen 2019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Michael 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UAK_GDI_BBOX_TOP_4_b_20241105</dc:title>
  <dc:creator>Hinkeldey</dc:creator>
  <cp:lastModifiedBy>Michael Stein</cp:lastModifiedBy>
  <cp:revision>511</cp:revision>
  <cp:lastPrinted>2019-08-21T12:05:02Z</cp:lastPrinted>
  <dcterms:created xsi:type="dcterms:W3CDTF">2019-11-18T07:54:31Z</dcterms:created>
  <dcterms:modified xsi:type="dcterms:W3CDTF">2026-03-18T13:41:32Z</dcterms:modified>
</cp:coreProperties>
</file>